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8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92" r:id="rId29"/>
    <p:sldId id="286" r:id="rId30"/>
    <p:sldId id="287" r:id="rId31"/>
    <p:sldId id="288" r:id="rId32"/>
    <p:sldId id="289" r:id="rId33"/>
    <p:sldId id="290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10" r:id="rId45"/>
    <p:sldId id="311" r:id="rId46"/>
    <p:sldId id="303" r:id="rId47"/>
    <p:sldId id="305" r:id="rId48"/>
    <p:sldId id="306" r:id="rId49"/>
    <p:sldId id="304" r:id="rId50"/>
    <p:sldId id="327" r:id="rId51"/>
    <p:sldId id="307" r:id="rId52"/>
    <p:sldId id="308" r:id="rId53"/>
    <p:sldId id="309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2" r:id="rId63"/>
    <p:sldId id="325" r:id="rId64"/>
    <p:sldId id="320" r:id="rId65"/>
    <p:sldId id="321" r:id="rId66"/>
    <p:sldId id="323" r:id="rId67"/>
    <p:sldId id="371" r:id="rId68"/>
    <p:sldId id="372" r:id="rId69"/>
    <p:sldId id="373" r:id="rId70"/>
    <p:sldId id="374" r:id="rId71"/>
    <p:sldId id="377" r:id="rId72"/>
    <p:sldId id="376" r:id="rId73"/>
    <p:sldId id="375" r:id="rId74"/>
    <p:sldId id="378" r:id="rId75"/>
    <p:sldId id="326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7" r:id="rId112"/>
    <p:sldId id="368" r:id="rId113"/>
    <p:sldId id="369" r:id="rId114"/>
    <p:sldId id="370" r:id="rId115"/>
    <p:sldId id="379" r:id="rId116"/>
    <p:sldId id="383" r:id="rId117"/>
    <p:sldId id="380" r:id="rId118"/>
    <p:sldId id="382" r:id="rId119"/>
    <p:sldId id="363" r:id="rId120"/>
    <p:sldId id="364" r:id="rId121"/>
    <p:sldId id="366" r:id="rId122"/>
    <p:sldId id="381" r:id="rId1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9" autoAdjust="0"/>
    <p:restoredTop sz="94636" autoAdjust="0"/>
  </p:normalViewPr>
  <p:slideViewPr>
    <p:cSldViewPr>
      <p:cViewPr varScale="1">
        <p:scale>
          <a:sx n="66" d="100"/>
          <a:sy n="66" d="100"/>
        </p:scale>
        <p:origin x="-1312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8B24D-3E92-4E89-A334-A0715982F64A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F77CB-40D0-4FE4-BBDA-AB2E7937590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4494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F77CB-40D0-4FE4-BBDA-AB2E7937590C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644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F77CB-40D0-4FE4-BBDA-AB2E7937590C}" type="slidenum">
              <a:rPr lang="pl-PL" smtClean="0"/>
              <a:t>121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25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25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055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83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409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359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1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40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64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31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47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170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76F9D-ED3A-4C35-BAB3-91CFBE71EE1C}" type="datetimeFigureOut">
              <a:rPr lang="pl-PL" smtClean="0"/>
              <a:t>2014-02-06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8CCF6-3832-4154-8E2C-42CA34C93E0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656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0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7" Type="http://schemas.openxmlformats.org/officeDocument/2006/relationships/image" Target="../media/image265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4.jpeg"/><Relationship Id="rId5" Type="http://schemas.microsoft.com/office/2007/relationships/hdphoto" Target="../media/hdphoto19.wdp"/><Relationship Id="rId4" Type="http://schemas.openxmlformats.org/officeDocument/2006/relationships/image" Target="../media/image26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8.png"/></Relationships>
</file>

<file path=ppt/slides/_rels/slide10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20.wdp"/><Relationship Id="rId7" Type="http://schemas.openxmlformats.org/officeDocument/2006/relationships/image" Target="../media/image272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1.jpeg"/><Relationship Id="rId5" Type="http://schemas.microsoft.com/office/2007/relationships/hdphoto" Target="../media/hdphoto21.wdp"/><Relationship Id="rId4" Type="http://schemas.openxmlformats.org/officeDocument/2006/relationships/image" Target="../media/image270.jpeg"/><Relationship Id="rId9" Type="http://schemas.openxmlformats.org/officeDocument/2006/relationships/image" Target="../media/image27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27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2.jpeg"/><Relationship Id="rId4" Type="http://schemas.openxmlformats.org/officeDocument/2006/relationships/image" Target="../media/image29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7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1.jpeg"/><Relationship Id="rId4" Type="http://schemas.openxmlformats.org/officeDocument/2006/relationships/image" Target="../media/image300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5.wdp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hyperlink" Target="https://www.google.pl/imgres?imgurl&amp;imgrefurl=http://www.dzidziek.pl/zbior-zabaw/podworkowe-zabawy/skoki-na-skakance.html&amp;h=0&amp;w=0&amp;sz=1&amp;tbnid=6vhHRRri_dtLhM&amp;tbnh=188&amp;tbnw=267&amp;zoom=1&amp;docid=-Sg-62w0oG8KmM&amp;hl=pl&amp;ei=GIxdUsnXE4rPtAawp4GgBQ&amp;ved=0CAMQsCU" TargetMode="External"/><Relationship Id="rId7" Type="http://schemas.openxmlformats.org/officeDocument/2006/relationships/image" Target="../media/image67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1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0.wdp"/><Relationship Id="rId4" Type="http://schemas.openxmlformats.org/officeDocument/2006/relationships/image" Target="../media/image15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3.jpeg"/><Relationship Id="rId4" Type="http://schemas.microsoft.com/office/2007/relationships/hdphoto" Target="../media/hdphoto1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5.jpeg"/><Relationship Id="rId7" Type="http://schemas.openxmlformats.org/officeDocument/2006/relationships/image" Target="../media/image168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hyperlink" Target="http://www.google.pl/imgres?biw=1920&amp;bih=915&amp;tbm=isch&amp;tbnid=9V5l-sP_GI9K1M:&amp;imgrefurl=http://zabawkidladzieci.sklep.pl/&amp;docid=BjMQQbpDJXSIRM&amp;imgurl=http://zabawkidladzieci.sklep.pl/wp-content/uploads/2013/05/zabawki-dla-dziewczynek.jpg&amp;w=300&amp;h=300&amp;ei=KmBdUsizCOOJ4AS_ioCQCg&amp;zoom=1&amp;iact=rc&amp;page=2&amp;tbnh=195&amp;tbnw=167&amp;start=34&amp;ndsp=43&amp;ved=1t:429,r:62,s:0&amp;tx=114&amp;ty=104" TargetMode="Externa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3.wdp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96.png"/><Relationship Id="rId7" Type="http://schemas.openxmlformats.org/officeDocument/2006/relationships/image" Target="../media/image199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198.jpeg"/><Relationship Id="rId4" Type="http://schemas.openxmlformats.org/officeDocument/2006/relationships/image" Target="../media/image1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6.jpeg"/><Relationship Id="rId5" Type="http://schemas.microsoft.com/office/2007/relationships/hdphoto" Target="../media/hdphoto17.wdp"/><Relationship Id="rId4" Type="http://schemas.openxmlformats.org/officeDocument/2006/relationships/image" Target="../media/image20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hyperlink" Target="http://edupark.gpnt.pl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8.wd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7772400" cy="1470025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III </a:t>
            </a:r>
            <a:r>
              <a:rPr lang="pl-PL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Edycja Konkursu „Mam </a:t>
            </a:r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6 </a:t>
            </a:r>
            <a:r>
              <a:rPr lang="pl-PL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lat”</a:t>
            </a:r>
            <a:r>
              <a:rPr lang="pl-PL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pl-PL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pl-P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84578" y="4221088"/>
            <a:ext cx="6400800" cy="175260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Rada Rodziców </a:t>
            </a:r>
            <a:r>
              <a:rPr lang="pl-P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przy </a:t>
            </a:r>
          </a:p>
          <a:p>
            <a:r>
              <a:rPr lang="pl-P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Miejskim </a:t>
            </a:r>
            <a:r>
              <a:rPr lang="pl-PL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Przedszkolu Publicznym Nr 4 </a:t>
            </a:r>
            <a:endParaRPr lang="pl-PL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  <a:p>
            <a:r>
              <a:rPr lang="pl-P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Starogardzie Gdańskim</a:t>
            </a:r>
            <a:endParaRPr lang="pl-PL" sz="28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583264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5040560" cy="994122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KLUB  „ RAZEM Z RODZICAMI ”</a:t>
            </a:r>
            <a:endParaRPr lang="pl-PL" sz="240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C:\Users\user\Desktop\DSC008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096344" cy="21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DSC011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37" y="2385128"/>
            <a:ext cx="3096343" cy="21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51520" y="1556792"/>
            <a:ext cx="453650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1600" dirty="0" smtClean="0"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spotkaniach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klubu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uczestniczą rodzice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Ich rodzeństwo. </a:t>
            </a:r>
          </a:p>
          <a:p>
            <a:pPr algn="ctr"/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Spotkania odbywają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sobotę,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dwa miesiące. </a:t>
            </a:r>
          </a:p>
          <a:p>
            <a:pPr algn="ctr"/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KLUBU „ RAZEM Z RODZICAMI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  <a:p>
            <a:pPr marL="285750" lvl="0" indent="-285750">
              <a:buBlip>
                <a:blip r:embed="rId4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Zmobilizowanie rodziców do zorganizowania sobotniego przedpołudnia tak, by w pełni poświęcić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własnemu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dziecku lub dzieciom.</a:t>
            </a:r>
          </a:p>
          <a:p>
            <a:pPr marL="285750" lvl="0" indent="-285750">
              <a:buBlip>
                <a:blip r:embed="rId4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Umożliwienie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rodzicom poznanie warunków,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jakich Ich dziecko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spędza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czas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przedszkolu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4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Obserwowanie relacji własnego dziecka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z rówieśnikami oraz 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nauczycielkami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zajmującymi</a:t>
            </a:r>
          </a:p>
          <a:p>
            <a:pPr lvl="0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się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dziećmi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przedszkolu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</p:txBody>
      </p:sp>
      <p:pic>
        <p:nvPicPr>
          <p:cNvPr id="3" name="Picture 2" descr="C:\Users\user\Desktop\r z r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81128"/>
            <a:ext cx="3096344" cy="2195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3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3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3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090880" y="1484784"/>
            <a:ext cx="4244280" cy="3052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przegląd tańców pod hasłem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Wszystkie dzieci nasze są”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przedszkolaki z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kółka wokalno – tanecznego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przygotowały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taniec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utworu Majki Jeżowskiej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Piosenka biedronki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”.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635896" y="462454"/>
            <a:ext cx="5154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MIEJSKIE PRZEDSZKOLE PUBLICZNE NR 10  </a:t>
            </a:r>
          </a:p>
          <a:p>
            <a:pPr lvl="0" algn="ctr"/>
            <a:r>
              <a:rPr lang="pl-PL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PRZEGLĄD TAŃCÓW DZIECIĘCYCH</a:t>
            </a:r>
            <a:endParaRPr lang="pl-PL" sz="16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C:\Users\user\Desktop\IMG_0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9" y="754841"/>
            <a:ext cx="3610285" cy="2560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0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9" y="3573016"/>
            <a:ext cx="3610285" cy="2556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_0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717032"/>
            <a:ext cx="3623328" cy="2556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9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5554960" cy="1143000"/>
          </a:xfrm>
        </p:spPr>
        <p:txBody>
          <a:bodyPr>
            <a:normAutofit fontScale="90000"/>
          </a:bodyPr>
          <a:lstStyle/>
          <a:p>
            <a:r>
              <a:rPr lang="pl-PL" sz="2700" b="1" dirty="0" smtClean="0"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SAMORZĄDOWE </a:t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PRZEDSZKOLE PUBLICZNE </a:t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 OSIECZNEJ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5536" y="1620246"/>
            <a:ext cx="4172272" cy="47853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Współpracę z przedszkolem 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Osiecznej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nawiązano, aby zapoznać dzieci z wiejskim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środowiskiem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z którym obecnie większość przedszkolaków nie ma bliższych kontaktów.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Wyjazd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Osiecznej,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malowniczo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położonej w Borach Tucholskich, wzbogaciło wiedzę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przyrodniczą dzieci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umożliwiło na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bezpośredni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kontakt 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nowym otoczeniem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pozwoliło nawiązać nowe przyjaźnie. </a:t>
            </a:r>
          </a:p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ramach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rewizyty,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Osiecznej odwiedziły naszą placówkę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wspólnie z naszymi dziećmi wzięły udział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zabawach przygotowanych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firmę EduFun. 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098" name="Picture 2" descr="H:\dla Beaty\Osieczna\Obraz 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340769"/>
            <a:ext cx="3528000" cy="2438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dla Beaty\Osieczna\Obraz 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077072"/>
            <a:ext cx="3528391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http://l.thumbs.canstockphoto.com/canstock72096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1368152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53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5626968" cy="1143000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WSPÓŁPRACA PRZEDSZKOLA ZE STAROGARDZKIMI SZKOŁAMI</a:t>
            </a:r>
            <a:endParaRPr lang="pl-PL" sz="240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79512" y="1766530"/>
            <a:ext cx="4320480" cy="447078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 kilkunastu lat nasze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kończą przedszkole,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zapraszane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są przez pobliskie szkoły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wzięcia udziału w spotkaniach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integracyjnych,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mają na celu pokonać u przyszłych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uczniów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pierwszy lęk i strach przed rozpoczęciem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nowego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etapu edukacji.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Spotkania te są bardzo ważne dla przedszkolaków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gdyż mogą poznać wygląd szkoły,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nawiązać bliższy kontakt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jej pracownikami i uczniami.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Poprzez wspólne zabawy u dzieci kształtowane są: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pozytywne nastawienie,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zaufanie, poczucie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bezpieczeństwa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chęć do podjęcia nauki w szkole. </a:t>
            </a: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z naszego przedszkola </a:t>
            </a:r>
          </a:p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spółpracują z :</a:t>
            </a:r>
          </a:p>
          <a:p>
            <a:pPr marL="0" indent="0" algn="ctr">
              <a:buNone/>
            </a:pP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PUBLICZNĄ SZKOŁĄ PODSTAWOWĄ NR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im. MARII KONOPNICKIEJ </a:t>
            </a:r>
          </a:p>
          <a:p>
            <a:pPr>
              <a:buBlip>
                <a:blip r:embed="rId2"/>
              </a:buBlip>
            </a:pP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PUBLICZNĄ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SZKOŁĄ PODSTAWOWĄ NR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4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ODDZIAŁAMI  INTEGRACYJNYMI</a:t>
            </a:r>
          </a:p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im. JULIUSZA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SŁOWACKIEGO</a:t>
            </a:r>
          </a:p>
          <a:p>
            <a:pPr>
              <a:buBlip>
                <a:blip r:embed="rId2"/>
              </a:buBlip>
            </a:pP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PUBLICZNYM GIMNAZJUM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NR 1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im. MIKOŁAJA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KOPERNIKA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PAŃSTWOWĄ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SZKOŁĄ MUZYCZNĄ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im. W ITOLDA LUTOSŁAWSKIEGO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Obraz 5" descr="http://l.thumbs.canstockphoto.com/canstock1522817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1512168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42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3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3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3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3888432" cy="1143000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WSPÓŁPRACA </a:t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 PUBLICZNĄ </a:t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SZKOŁĄ PODSTAWOWĄ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NR 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2</a:t>
            </a:r>
            <a:r>
              <a:rPr lang="pl-PL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endParaRPr lang="pl-PL" sz="24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83968" y="1412776"/>
            <a:ext cx="447484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„ DWÓJKĄ” współpraca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trwa od kilku lat.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z naszego przedszkola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zapraszane są na zwiedzanie budynku szkoły. Podczas wizyty prezentowane są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teatrzyki i pokazy umiejętności uczniów szkoły.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Największą atrakcją cieszy się cykliczna impreza,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którą gospodarze organizują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miejskiej hali sportowej pod nazwą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W poszukiwaniu wielkanocnego zajączka”.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spotkania przedszkolacy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biorą udział w zabawach sportowych,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malowaniu pisanek i nauce piosenek. </a:t>
            </a:r>
          </a:p>
          <a:p>
            <a:pPr marL="0" indent="0">
              <a:buNone/>
            </a:pPr>
            <a:endParaRPr lang="pl-PL" sz="18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sz="1800" dirty="0">
              <a:latin typeface="Garamond" panose="02020404030301010803" pitchFamily="18" charset="0"/>
            </a:endParaRPr>
          </a:p>
        </p:txBody>
      </p:sp>
      <p:pic>
        <p:nvPicPr>
          <p:cNvPr id="1027" name="Picture 3" descr="C:\Users\user\Desktop\prez. fotki\Prezentacja p-lna\zdj. p -la i szkół\DSC014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353873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90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la Beaty\psp 2\100_66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88448"/>
            <a:ext cx="3528392" cy="2460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dla Beaty\psp 2\100_66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080"/>
            <a:ext cx="3528392" cy="2460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zdj do prez\DSC020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7386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zdj do prez\DSC014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7"/>
          <a:stretch/>
        </p:blipFill>
        <p:spPr bwMode="auto">
          <a:xfrm>
            <a:off x="590988" y="287386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prez. fotki\Prezentacja p-lna\zdjęcia z kroniki\DSC013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29" y="2204864"/>
            <a:ext cx="3528392" cy="2460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27984" y="260648"/>
            <a:ext cx="4176856" cy="1143000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WSPÓŁPRACA </a:t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 PUBLICZNĄ </a:t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SZKOŁĄ 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PODSTAWOWĄ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NR 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4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dirty="0">
                <a:latin typeface="Garamond" panose="02020404030301010803" pitchFamily="18" charset="0"/>
              </a:rPr>
              <a:t/>
            </a:r>
            <a:br>
              <a:rPr lang="pl-PL" sz="2000" dirty="0">
                <a:latin typeface="Garamond" panose="02020404030301010803" pitchFamily="18" charset="0"/>
              </a:rPr>
            </a:br>
            <a:endParaRPr lang="pl-PL" sz="2000" dirty="0">
              <a:latin typeface="Garamond" panose="02020404030301010803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39248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tą szkołą, którą ze względu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usytuowanie w dwóch budynkach,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potocznie nazywa się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małą” i „ dużą” CZWÓRKĄ, 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nasze przedszkole łączy wieloletnia przyjaźń.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Jej powodem jest fakt, że trafia do niej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zdecydowana większość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naszych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absolwentów.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ciągu roku kilkakrotnie organizowane są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spotkania dla naszych przedszkolaków.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Dzięki nim dzieci mają okazję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integrację ze środowiskiem,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którego wkrótce trafią.  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074" name="Picture 2" descr="C:\Users\user\Desktop\prez. fotki\Prezentacja p-lna\zdj. p -la i szkół\DSC014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3312368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prez. fotki\Prezentacja p-lna\zdj. p -la i szkół\DSC014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0"/>
          <a:stretch/>
        </p:blipFill>
        <p:spPr bwMode="auto">
          <a:xfrm>
            <a:off x="1331640" y="4600931"/>
            <a:ext cx="3312367" cy="208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00838"/>
            <a:ext cx="3312368" cy="2073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6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zdj do prez\DSC021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38" y="4365104"/>
            <a:ext cx="3240359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prez\DSC020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66141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zdjęcia z kroniki\DSC013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4"/>
            <a:ext cx="3240359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DSC021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1"/>
          <a:stretch/>
        </p:blipFill>
        <p:spPr bwMode="auto">
          <a:xfrm>
            <a:off x="554984" y="1966141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23528" y="404664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 zwiedzeniu szkoły dzieci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obejrzały przedstawienie.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Wśród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„aktorów” występujących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inscenizacji znalazła się duża grupa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naszych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absolwentów. </a:t>
            </a:r>
          </a:p>
        </p:txBody>
      </p:sp>
      <p:sp>
        <p:nvSpPr>
          <p:cNvPr id="6" name="Prostokąt 5"/>
          <p:cNvSpPr/>
          <p:nvPr/>
        </p:nvSpPr>
        <p:spPr>
          <a:xfrm>
            <a:off x="5364088" y="404664"/>
            <a:ext cx="3419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kolejnym spotkaniu nasze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przedszkolaki wzięły udział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montażu słowno –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muzycznym, który poświęcono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Papieżowi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Janowi Pawłowi II</a:t>
            </a:r>
          </a:p>
        </p:txBody>
      </p:sp>
      <p:pic>
        <p:nvPicPr>
          <p:cNvPr id="13" name="Obraz 1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19" y="1412776"/>
            <a:ext cx="1224135" cy="119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89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zdjęcia z kroniki\DSC013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6" y="1988840"/>
            <a:ext cx="3240360" cy="2160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zdjęcia z kroniki\DSC013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4437112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79512" y="260648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Okazją do ponownego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spotkania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integracyjnego była inscenizacja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bajki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Królewna Śnieżka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siedmiu krasnoludków”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wykonaniu uczniów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klas I – III.</a:t>
            </a:r>
          </a:p>
        </p:txBody>
      </p:sp>
      <p:pic>
        <p:nvPicPr>
          <p:cNvPr id="4100" name="Picture 4" descr="C:\Users\user\Desktop\zdjęcia z kroniki\DSC013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10" y="657976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220072" y="3140968"/>
            <a:ext cx="3779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Kolejne zaproszenie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zapoznania się ze szkołą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uatrakcyjniła 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inscenizacja baśni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Kopciuszek”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wykonaniu uczniów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nauczania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początkowego.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Wśród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aktorów znaleźli się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wychowankowie: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Wiktoria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Małachowska,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Kinga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Pellowska i Patryk Cesarz. </a:t>
            </a:r>
          </a:p>
        </p:txBody>
      </p:sp>
      <p:pic>
        <p:nvPicPr>
          <p:cNvPr id="10" name="Obraz 9" descr="http://l.thumbs.canstockphoto.com/canstock519382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25044"/>
            <a:ext cx="1296144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138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67943" y="0"/>
            <a:ext cx="4850051" cy="1143000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WSPÓŁPRACA</a:t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 PUBLICZNYM GIMNAZJUM NR 1</a:t>
            </a:r>
            <a:endParaRPr lang="pl-PL" sz="20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C:\Users\user\Desktop\zdjęcia z kroniki\DSC013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466728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42550" y="2636912"/>
            <a:ext cx="4248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Przedszkolaki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miały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okazję posłuchania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bajek i opowiadań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związanych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ze Świętami Bożego Narodzenia,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czytanych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gimnazjalistki. 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Symbol zastępczy zawartości 6" descr="C:\Users\User\AppData\Local\Microsoft\Windows\Temporary Internet Files\Content.IE5\Z2OTN5NH\P1090599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46354"/>
            <a:ext cx="3456384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>
            <a:off x="0" y="5857946"/>
            <a:ext cx="43899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wzięły udział w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projekcie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edukacyjnym </a:t>
            </a: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realizowanym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uczniów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PG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Nr 1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 hasłem </a:t>
            </a: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,,Woda – ciekawa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substancja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Obraz 8" descr="F:\DCIM\100OLYMP\P10104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8818" y="1124744"/>
            <a:ext cx="324036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>
            <a:off x="4518568" y="3284744"/>
            <a:ext cx="4211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Gimnazjaliści realizując projekt ,,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Proste orgiami”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uczą przedszkolaki sztuki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tworzenia zabawek z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papieru.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7" name="Picture 3" descr="C:\Users\user\Desktop\Kapela - kolędnicy\DSC016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4"/>
          <a:stretch/>
        </p:blipFill>
        <p:spPr bwMode="auto">
          <a:xfrm>
            <a:off x="5111740" y="3932716"/>
            <a:ext cx="3241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4716016" y="6227278"/>
            <a:ext cx="4230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Uczniowie z gimnazjum przygotowali dla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naszych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</a:p>
          <a:p>
            <a:pPr algn="ctr"/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inscenizację „ Kolędowanie po Kociewsku”. </a:t>
            </a:r>
          </a:p>
        </p:txBody>
      </p:sp>
    </p:spTree>
    <p:extLst>
      <p:ext uri="{BB962C8B-B14F-4D97-AF65-F5344CB8AC3E}">
        <p14:creationId xmlns:p14="http://schemas.microsoft.com/office/powerpoint/2010/main" val="7003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 build="p"/>
      <p:bldP spid="8" grpId="0" build="p"/>
      <p:bldP spid="10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8117" y="404664"/>
            <a:ext cx="3168352" cy="1143000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WSPÓŁPRACA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PAŃSTWOWĄ </a:t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SZKOŁĄ 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MUZYCZNĄ 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60032" y="2493328"/>
            <a:ext cx="4104456" cy="151173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Współpraca naszych placówek również </a:t>
            </a: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 wieloletnią tradycję. </a:t>
            </a: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Uczniowie PSM występują z koncertami </a:t>
            </a: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terenie przedszkola,</a:t>
            </a: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a  pod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koniec każdego roku szkolnego przedszkolaki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zapraszane są na koncert w murach szkoły muzycznej. </a:t>
            </a:r>
          </a:p>
        </p:txBody>
      </p:sp>
      <p:pic>
        <p:nvPicPr>
          <p:cNvPr id="2050" name="Picture 2" descr="C:\Users\user\Desktop\szko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13" y="1988840"/>
            <a:ext cx="324036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95536" y="4553376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Główne cele jakie realizuje szkoła,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umuzykalnianie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rozwijanie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uzdolnień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i młodzieży,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uczniów do dalszego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kształcenia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muzycznego 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aktywnego uczestnictwa w kulturze.</a:t>
            </a:r>
          </a:p>
        </p:txBody>
      </p:sp>
      <p:pic>
        <p:nvPicPr>
          <p:cNvPr id="2052" name="Picture 4" descr="C:\Users\user\Desktop\zdjęcia z kroniki\DSC013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316835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prez. fotki\Szkoła Muz\DSC012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168352" cy="20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508104" y="6102831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Jednym z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młodych wykonawców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był </a:t>
            </a:r>
          </a:p>
          <a:p>
            <a:pPr algn="ctr"/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 absolwent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Jakub Andrunik.  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1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4788024" y="1700808"/>
            <a:ext cx="4104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Stworzenie warunków dla wspólnej zabawy wszystkich rodziców z dziećmi – integracja uczestników spotkania.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Prezentacja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różnych sposobów na spędzenie czasu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własnym dzieckiem lub dziećmi, wykorzystanie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tych okazji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rozwijanie Ich zdolności, umiejętności.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Wymiana doświadczeń, sposobów rozwiązywania różnych problemów i sytuacji wychowawczych,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którymi rodzice spotykają się na co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dzień.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Aktywizowanie rodziców, włączanie w życie grupy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placówki, w której przebywa Ich dziecko.  </a:t>
            </a:r>
          </a:p>
        </p:txBody>
      </p:sp>
      <p:pic>
        <p:nvPicPr>
          <p:cNvPr id="5" name="Symbol zastępczy zawartości 9" descr="http://starogard.edu.pl/content/image/4368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71600" y="116632"/>
            <a:ext cx="320400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:\dla Beaty\klub z rodzicami\100_61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204000" cy="2168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rz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3187741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99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692696"/>
            <a:ext cx="6552728" cy="850106"/>
          </a:xfrm>
        </p:spPr>
        <p:txBody>
          <a:bodyPr>
            <a:normAutofit fontScale="90000"/>
          </a:bodyPr>
          <a:lstStyle/>
          <a:p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SYLWETKA </a:t>
            </a:r>
            <a:r>
              <a:rPr lang="pl-PL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NASZEGO ABSOLWENTA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03648" y="1628800"/>
            <a:ext cx="6768752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>
                <a:latin typeface="Garamond" panose="02020404030301010803" pitchFamily="18" charset="0"/>
              </a:rPr>
              <a:t> </a:t>
            </a: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dobrze przygotowany do podjęcia obowiązku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szkolnego,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 dobrze rozwinięte procesy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poznawcze,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potrafi współdziałać w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zespole,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zainteresowany nauką i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literaturą,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samodzielny,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aktywny w podejmowaniu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działań,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lubi działania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twórcze,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wrażliwy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estetycznie,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akceptuje zdrowy styl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życia,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 bogatą wiedzę o środowisku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przyrodniczym,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cechuje się gotowością do działania na rzecz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środowiska</a:t>
            </a:r>
          </a:p>
          <a:p>
            <a:pPr marL="0" lvl="0" indent="0">
              <a:buNone/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przyrodniczego i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społecznego,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czuje się Polakiem i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Europejczykiem.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2116"/>
            <a:ext cx="1224136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62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115616" y="620688"/>
            <a:ext cx="5108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LOSY NASZYCH </a:t>
            </a:r>
            <a:r>
              <a:rPr lang="pl-PL" sz="24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ABSOLWENTÓW</a:t>
            </a:r>
            <a:endParaRPr lang="pl-PL" sz="2400" dirty="0"/>
          </a:p>
        </p:txBody>
      </p:sp>
      <p:sp>
        <p:nvSpPr>
          <p:cNvPr id="8" name="Prostokąt 7"/>
          <p:cNvSpPr/>
          <p:nvPr/>
        </p:nvSpPr>
        <p:spPr>
          <a:xfrm>
            <a:off x="2112840" y="177281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Dzięki bliskiej współpracy nauczycielek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 z kadrą pedagogiczną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ze starogardzkich szkół,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możliwe jest badanie i monitorowanie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losów absolwentów placówki.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Informacje uzyskane z ankiet, wywiadów,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rozmów pozwalają nauczycielkom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zaplanowanie, a następnie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podejmowanie działań edukacyjnych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zmierzających do jak najlepszego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przygotowania,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 każdym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względem,</a:t>
            </a:r>
            <a:endParaRPr lang="pl-PL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kolejnego pokolenia przedszkolaków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rozpoczęcia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nauki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szkole.  </a:t>
            </a:r>
            <a:endParaRPr lang="pl-PL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Obraz 4" descr="http://l.thumbs.canstockphoto.com/canstock120595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840" y="898163"/>
            <a:ext cx="1426845" cy="1162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10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7544" y="548680"/>
            <a:ext cx="4038600" cy="165618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Nasi absolwenci osiągają sukcesy nie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tylko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nauce, ale zdobywają je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biorąc udział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konkursach recytatorskich,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plastycznych, muzycznych,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turniejów i zawodów sportowych.  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7544" y="4797152"/>
            <a:ext cx="4038600" cy="18002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konkursie recytatorskim pt.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Recytujemy prozę i poezję”,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trzecie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miejsce zdobyła Wiktoria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Małachowska.</a:t>
            </a: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Wyróżnienia otrzymali: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Hubert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Krzykowski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Oliwia Gomuła.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Nagroda trafiła również do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Julii Karpały.</a:t>
            </a:r>
          </a:p>
          <a:p>
            <a:endParaRPr lang="pl-PL" dirty="0"/>
          </a:p>
        </p:txBody>
      </p:sp>
      <p:pic>
        <p:nvPicPr>
          <p:cNvPr id="1026" name="Picture 2" descr="C:\Users\user\Desktop\zdjęcia z kroniki\DSC014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9"/>
          <a:stretch/>
        </p:blipFill>
        <p:spPr bwMode="auto">
          <a:xfrm>
            <a:off x="755576" y="2420888"/>
            <a:ext cx="3384376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C:\Users\User\Pictures\2013-07-28\0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2656"/>
            <a:ext cx="3384376" cy="198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5272728" y="2332801"/>
            <a:ext cx="3539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Nasi absolwenci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biorą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 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tanecznych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prezentują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swoje umiejętności w środowisku lokalnym.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Wśród nagrodzonych znalazła się Wiktoria Małachowska.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Obraz 8" descr="C:\Users\User\AppData\Local\Microsoft\Windows\Temporary Internet Files\Content.IE5\Z2OTN5NH\P1090712.JPG"/>
          <p:cNvPicPr/>
          <p:nvPr/>
        </p:nvPicPr>
        <p:blipFill rotWithShape="1">
          <a:blip r:embed="rId4" cstate="print"/>
          <a:srcRect l="7805"/>
          <a:stretch/>
        </p:blipFill>
        <p:spPr bwMode="auto">
          <a:xfrm>
            <a:off x="5364088" y="3656240"/>
            <a:ext cx="3384376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>
            <a:off x="5272727" y="5733256"/>
            <a:ext cx="3574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Nasza absolwentka Julia Kurzyńska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koncertu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muzycznego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swojej szkole. </a:t>
            </a:r>
          </a:p>
        </p:txBody>
      </p:sp>
    </p:spTree>
    <p:extLst>
      <p:ext uri="{BB962C8B-B14F-4D97-AF65-F5344CB8AC3E}">
        <p14:creationId xmlns:p14="http://schemas.microsoft.com/office/powerpoint/2010/main" val="7922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9459" y="476673"/>
            <a:ext cx="4038600" cy="41044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Lokalna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Gazeta Kociewska” ogłosiła 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konkurs –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zabawę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„ASY Z NASZEJ SZKOŁY”.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Wśród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laureatów mieli znaleźć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uczniowie o ponadprzeciętnych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zdolnościach, umiejętnościach i talentach.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każdej szkoły do finału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mogły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trafić cztery osoby.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ścisłej czołówce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znaleźli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nasi absolwenci.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Warto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podkreślić fakt, że w PSP Nr 4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wszystkie zwycięskie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miejsca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zajęli nasi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byli przedszkolacy. </a:t>
            </a:r>
          </a:p>
          <a:p>
            <a:endParaRPr lang="pl-PL" dirty="0"/>
          </a:p>
        </p:txBody>
      </p:sp>
      <p:pic>
        <p:nvPicPr>
          <p:cNvPr id="5" name="Obraz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"/>
          <a:stretch/>
        </p:blipFill>
        <p:spPr bwMode="auto">
          <a:xfrm>
            <a:off x="611560" y="4697612"/>
            <a:ext cx="3373640" cy="136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282156" y="6046988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Weronika Laskowska 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uczennica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PSP Nr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1.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97" y="3645024"/>
            <a:ext cx="194928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ostokąt 8"/>
          <p:cNvSpPr/>
          <p:nvPr/>
        </p:nvSpPr>
        <p:spPr>
          <a:xfrm>
            <a:off x="4860031" y="4625840"/>
            <a:ext cx="2160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Weronika Polc 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Marta Zadurska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uczennice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Katolickiej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Szkoły Podstawowej.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Obraz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"/>
          <a:stretch/>
        </p:blipFill>
        <p:spPr bwMode="auto">
          <a:xfrm>
            <a:off x="4642025" y="692696"/>
            <a:ext cx="2216150" cy="353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ostokąt 9"/>
          <p:cNvSpPr/>
          <p:nvPr/>
        </p:nvSpPr>
        <p:spPr>
          <a:xfrm>
            <a:off x="7020272" y="1878732"/>
            <a:ext cx="1940211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Olga Krzyżyńska,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Piotr Pograniczny,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Michał Gawlik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Szymon Szurgot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uczniowie PSP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Nr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4.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/>
          </a:p>
        </p:txBody>
      </p:sp>
      <p:pic>
        <p:nvPicPr>
          <p:cNvPr id="11" name="Obraz 10" descr="http://l.thumbs.canstockphoto.com/canstock1497691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4664"/>
            <a:ext cx="1368152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65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9" grpId="0" build="p"/>
      <p:bldP spid="10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7544" y="332656"/>
            <a:ext cx="6978875" cy="208823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l-PL" sz="72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Absolwenci naszego przedszkola to również sportowcy, </a:t>
            </a:r>
            <a:r>
              <a:rPr lang="pl-PL" sz="72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którzy </a:t>
            </a:r>
            <a:r>
              <a:rPr lang="pl-PL" sz="72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swoim </a:t>
            </a:r>
            <a:endParaRPr lang="pl-PL" sz="72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72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koncie </a:t>
            </a:r>
            <a:r>
              <a:rPr lang="pl-PL" sz="72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mają liczne sukcesy i życiowe </a:t>
            </a:r>
            <a:r>
              <a:rPr lang="pl-PL" sz="72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rekordy</a:t>
            </a:r>
            <a:r>
              <a:rPr lang="pl-PL" sz="72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72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różnych dyscyplinach np.: </a:t>
            </a:r>
          </a:p>
          <a:p>
            <a:pPr marL="0" indent="0" algn="ctr">
              <a:buNone/>
            </a:pPr>
            <a:r>
              <a:rPr lang="pl-PL" sz="72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siatkówce, pływaniu, sportach walki, piłce nożnej, jeździectwie. </a:t>
            </a:r>
          </a:p>
          <a:p>
            <a:pPr marL="0" indent="0" algn="ctr">
              <a:buNone/>
            </a:pPr>
            <a:endParaRPr lang="pl-PL" sz="72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72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Zauważani są w miejskich plebiscytach i rankingach.</a:t>
            </a:r>
          </a:p>
          <a:p>
            <a:pPr marL="0" indent="0" algn="ctr">
              <a:buNone/>
            </a:pPr>
            <a:r>
              <a:rPr lang="pl-PL" sz="72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latach 2007 – 2013 w gronie młodych utalentowanych </a:t>
            </a:r>
          </a:p>
          <a:p>
            <a:pPr marL="0" indent="0" algn="ctr">
              <a:buNone/>
            </a:pPr>
            <a:r>
              <a:rPr lang="pl-PL" sz="72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sportowców znaleźli się m. in. : </a:t>
            </a:r>
          </a:p>
          <a:p>
            <a:pPr marL="0" indent="0" algn="ctr">
              <a:buNone/>
            </a:pP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4" name="Obraz 3" descr="http://l.thumbs.canstockphoto.com/canstock820044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28" y="908720"/>
            <a:ext cx="1451352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5825154" y="2708920"/>
            <a:ext cx="272413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2011 roku </a:t>
            </a:r>
          </a:p>
          <a:p>
            <a:pPr lvl="0" algn="ctr">
              <a:spcBef>
                <a:spcPct val="20000"/>
              </a:spcBef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tytuł Sportowca Roku </a:t>
            </a:r>
          </a:p>
          <a:p>
            <a:pPr lvl="0" algn="ctr">
              <a:spcBef>
                <a:spcPct val="20000"/>
              </a:spcBef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zdobył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Aleksander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Weiss. </a:t>
            </a:r>
            <a:endParaRPr lang="pl-PL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51284" y="2510861"/>
            <a:ext cx="2520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Agata Freitag</a:t>
            </a:r>
          </a:p>
          <a:p>
            <a:pPr marL="285750" indent="-285750">
              <a:buBlip>
                <a:blip r:embed="rId3"/>
              </a:buBlip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Klaudia Kurzyńska</a:t>
            </a:r>
          </a:p>
          <a:p>
            <a:pPr marL="285750" indent="-285750">
              <a:buBlip>
                <a:blip r:embed="rId3"/>
              </a:buBlip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Agata Lamek</a:t>
            </a:r>
          </a:p>
          <a:p>
            <a:pPr marL="285750" indent="-285750">
              <a:buBlip>
                <a:blip r:embed="rId3"/>
              </a:buBlip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Agata Miecznikowska</a:t>
            </a:r>
          </a:p>
          <a:p>
            <a:pPr marL="285750" indent="-285750">
              <a:buBlip>
                <a:blip r:embed="rId3"/>
              </a:buBlip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Anna Miecznikowska</a:t>
            </a:r>
          </a:p>
          <a:p>
            <a:pPr marL="285750" indent="-285750">
              <a:buBlip>
                <a:blip r:embed="rId3"/>
              </a:buBlip>
            </a:pPr>
            <a:endParaRPr lang="pl-PL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131840" y="2564904"/>
            <a:ext cx="2646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Filip Mechliński</a:t>
            </a:r>
          </a:p>
          <a:p>
            <a:pPr marL="285750" indent="-285750">
              <a:buBlip>
                <a:blip r:embed="rId3"/>
              </a:buBlip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Karolina Pluta</a:t>
            </a:r>
          </a:p>
          <a:p>
            <a:pPr marL="285750" indent="-285750">
              <a:buBlip>
                <a:blip r:embed="rId3"/>
              </a:buBlip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Jan Pluta</a:t>
            </a:r>
            <a:endParaRPr lang="pl-PL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Piotr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Prokopów</a:t>
            </a:r>
            <a:endParaRPr lang="pl-PL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Karol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Zieliński </a:t>
            </a:r>
            <a:endParaRPr lang="pl-PL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050" name="Picture 2" descr="C:\Users\user\Desktop\sport\fili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65187"/>
            <a:ext cx="3312368" cy="2173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sport\ga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65187"/>
            <a:ext cx="3312368" cy="2173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83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  <p:bldP spid="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95536" y="54868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Nasza absolwentka Anna Kuzimska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XIII Mistrzostwach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Województwa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Pomorskiego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Siatkówce Plażowej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kategorii juniorek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zdobyła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miejsce. </a:t>
            </a:r>
          </a:p>
        </p:txBody>
      </p:sp>
      <p:pic>
        <p:nvPicPr>
          <p:cNvPr id="1026" name="Picture 2" descr="C:\Users\user\Desktop\sport\Ania k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94"/>
          <a:stretch/>
        </p:blipFill>
        <p:spPr bwMode="auto">
          <a:xfrm>
            <a:off x="1043608" y="2564904"/>
            <a:ext cx="2376896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851920" y="2780928"/>
            <a:ext cx="51845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Kolejna absolwentka Karmen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Bunikowska 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trenuje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skok 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tyczce 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 na swoim koncie: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złoto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mistrzostw Polski juniorów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 Biała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Podlaska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2007 )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złoty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medal młodzieżowych mistrzostw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Polski</a:t>
            </a:r>
          </a:p>
          <a:p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                                             ( Bielsko-Biała 2009)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brąz halowych mistrzostw Polski ( Spała 2010 )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srebro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halowych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mistrzostw Polski ( Spała 2011)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brąz mistrzostw Polski ( Bielsko – Biała 2012 )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Największym międzynarodowym osiągnięciem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Karmen jest szóste miejsce podczas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mistrzostw Europy juniorów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 Hengelo 2007 ),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tych zawodach ustanowiła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wynikiem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4,20 m rekord Polski juniorek.</a:t>
            </a:r>
          </a:p>
        </p:txBody>
      </p:sp>
      <p:pic>
        <p:nvPicPr>
          <p:cNvPr id="1027" name="Picture 3" descr="C:\Users\user\Desktop\sport\Carme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404664"/>
            <a:ext cx="342038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8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427984" y="980728"/>
            <a:ext cx="4038600" cy="48965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2300" dirty="0">
                <a:latin typeface="Garamond" panose="02020404030301010803" pitchFamily="18" charset="0"/>
              </a:rPr>
              <a:t> </a:t>
            </a:r>
          </a:p>
          <a:p>
            <a:pPr marL="0" indent="0" algn="ctr">
              <a:buNone/>
            </a:pP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Nasi </a:t>
            </a: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absolwenci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Martyna Bagińska, Zuzanna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Kosecka, 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Jan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Pluta i Jakub Dalecki aktywnie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działają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młodzieżowej organizacji </a:t>
            </a:r>
            <a:r>
              <a:rPr lang="pl-PL" sz="2300" dirty="0" err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PaT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 Profilaktyka a Ty )</a:t>
            </a: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która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organizuje happeningi, spektakle</a:t>
            </a: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debaty dotyczące propagowania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zdrowego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stylu życia wśród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mieszkańców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naszego </a:t>
            </a: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miasta, m. in.: </a:t>
            </a: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Rytm wolnych serc”,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Pomóż Marco i innym”,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Moda na życie bez uzależnień”.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Organizacja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była nominowana do nagrody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err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Wierzyczanki</a:t>
            </a: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2013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dziedzinie inicjatywy społeczne: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włączenie młodzieży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działania profilaktyki uzależnień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marL="0" indent="0">
              <a:buNone/>
            </a:pPr>
            <a:endParaRPr lang="pl-PL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r="22783" b="10944"/>
          <a:stretch/>
        </p:blipFill>
        <p:spPr bwMode="auto">
          <a:xfrm>
            <a:off x="467544" y="333031"/>
            <a:ext cx="3179473" cy="20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user\Desktop\pa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r="9614"/>
          <a:stretch/>
        </p:blipFill>
        <p:spPr bwMode="auto">
          <a:xfrm>
            <a:off x="7452320" y="260648"/>
            <a:ext cx="1368152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a-fra.xx.fbcdn.net/hphotos-prn2/t1/1174981_605229369520510_205261477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56163"/>
            <a:ext cx="3118591" cy="20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-b-fra.xx.fbcdn.net/hphotos-ash3/t1/575361_552606381449476_562053734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b="10269"/>
          <a:stretch/>
        </p:blipFill>
        <p:spPr bwMode="auto">
          <a:xfrm>
            <a:off x="467544" y="4509120"/>
            <a:ext cx="3131745" cy="21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3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3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84236" y="1526488"/>
            <a:ext cx="4248472" cy="51011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Mateusz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Brucki realizuje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swoje pasje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pisząc wiersze.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laureatem wielu konkursów poetyckich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m.in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: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XX Konkursu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Młodych –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Kowal; </a:t>
            </a: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III Edycji Ogólnopolskiego Konkursu </a:t>
            </a: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 Wachlarz Wilhelminy” –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Sulechów;</a:t>
            </a: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XV Pomorskiego Festiwalu Poetyckiego </a:t>
            </a: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im. Ks. Janusza Pasierba; </a:t>
            </a: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XIX – XXV Ogólnopolskich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Literackich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Spotkaniach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Pokoleń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Kruszwicy-Kobylnikach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Wydał trzy tomiki poezji: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„Wpół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wiersza” ( 2008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),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 polecam nas bogom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”(2010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)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Wybrane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”( 2012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).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r">
              <a:buNone/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co dzień pracuje jako polonista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Publicznym Gimnazjum Nr 2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Starogardzkie Gdańskim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członkiem Rady Muzeum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r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Muzeum Ziemi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Kociewskiej. 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16016" y="1772816"/>
            <a:ext cx="4100264" cy="460851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pl-PL" sz="43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Pasją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Szymona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Bruckiego </a:t>
            </a:r>
          </a:p>
          <a:p>
            <a:pPr marL="0" indent="0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     jest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poezja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śpiewana.</a:t>
            </a:r>
          </a:p>
          <a:p>
            <a:pPr marL="0" indent="0">
              <a:buNone/>
            </a:pP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 w dorobku liczne nagrody.</a:t>
            </a:r>
          </a:p>
          <a:p>
            <a:pPr marL="0" indent="0">
              <a:buNone/>
            </a:pP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Festiwalu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Piosenek Jacka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Kaczmarskiego</a:t>
            </a: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„Źródło wciąż bije” w Bydgoszczy w latach 2009 – 2012 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zdobył kolejno: III miejsce w 2009, </a:t>
            </a: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następnych latach zajmował I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miejsce.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Brał udział w XVIII Finale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Turnieju Poezji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Śpiewanej </a:t>
            </a: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we Włocławku, a w kolejnym, XIX, zdobył I miejsce. </a:t>
            </a: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starogardzkiej, XVII Nocy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Bardów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im. Ryszarda Rebelki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zajął I miejsce.</a:t>
            </a:r>
          </a:p>
          <a:p>
            <a:pPr marL="0" indent="0" algn="ctr">
              <a:buNone/>
            </a:pP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2011 roku Rada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Miasta Starogard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Gdański przyznała 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 nagrodę Grand Hillerod,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która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 roku wręczana </a:t>
            </a: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młodemu, utalentowanemu starogardzianinowi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1331640" y="476672"/>
            <a:ext cx="51845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Nasi absolwenci, o których sukcesach donoszą media,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bracia,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Mateusz i Szymon Bruccy,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wielu lat związani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ze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starogardzkim teatrem „ Kuźnia Bracka”. </a:t>
            </a:r>
          </a:p>
        </p:txBody>
      </p:sp>
      <p:pic>
        <p:nvPicPr>
          <p:cNvPr id="2050" name="Picture 2" descr="C:\Users\user\Desktop\-brucki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3" r="12354"/>
          <a:stretch/>
        </p:blipFill>
        <p:spPr bwMode="auto">
          <a:xfrm>
            <a:off x="248239" y="4569191"/>
            <a:ext cx="1764000" cy="1596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brucki w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9" r="23111" b="16514"/>
          <a:stretch/>
        </p:blipFill>
        <p:spPr bwMode="auto">
          <a:xfrm>
            <a:off x="7092280" y="980728"/>
            <a:ext cx="1754976" cy="1681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3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3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3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3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3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3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3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3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3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3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3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187624" y="1628800"/>
            <a:ext cx="4248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Wszystkie </a:t>
            </a:r>
            <a:r>
              <a:rPr lang="pl-PL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osiągnięcia </a:t>
            </a:r>
            <a:endParaRPr lang="pl-PL" sz="2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2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edukacyjne, sportowe, kulturalne</a:t>
            </a:r>
            <a:r>
              <a:rPr lang="pl-PL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absolwentów </a:t>
            </a:r>
          </a:p>
          <a:p>
            <a:pPr algn="ctr"/>
            <a:r>
              <a:rPr lang="pl-PL" sz="2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Miejskiego Przedszkola Publicznego Nr 4 </a:t>
            </a:r>
            <a:endParaRPr lang="pl-PL" sz="2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są dla </a:t>
            </a:r>
            <a:r>
              <a:rPr lang="pl-PL" sz="2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kadry pedagogicznej </a:t>
            </a:r>
            <a:endParaRPr lang="pl-PL" sz="2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powodem dumy </a:t>
            </a:r>
          </a:p>
          <a:p>
            <a:pPr algn="ctr"/>
            <a:r>
              <a:rPr lang="pl-PL" sz="2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ogromnej satysfakcji zawodowej. </a:t>
            </a:r>
            <a:endParaRPr lang="pl-PL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Obraz 5" descr="http://l.thumbs.canstockphoto.com/canstock1327423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08162"/>
            <a:ext cx="1944216" cy="1860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21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3970784" cy="1143000"/>
          </a:xfrm>
        </p:spPr>
        <p:txBody>
          <a:bodyPr>
            <a:noAutofit/>
          </a:bodyPr>
          <a:lstStyle/>
          <a:p>
            <a:r>
              <a:rPr lang="pl-PL" sz="2000" b="1" dirty="0" smtClean="0"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latin typeface="Garamond" panose="02020404030301010803" pitchFamily="18" charset="0"/>
              </a:rPr>
            </a:br>
            <a:r>
              <a:rPr lang="pl-PL" sz="2000" b="1" dirty="0">
                <a:latin typeface="Garamond" panose="02020404030301010803" pitchFamily="18" charset="0"/>
              </a:rPr>
              <a:t/>
            </a:r>
            <a:br>
              <a:rPr lang="pl-PL" sz="2000" b="1" dirty="0"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KADRA PEDAGOGICZNA</a:t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MIEJSKIEGO </a:t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PRZEDSZKOLA </a:t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PUBLICZNEGO NR 4 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3528" y="2132856"/>
            <a:ext cx="3600400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z wielkim oddaniem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poświęceniem pracują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bardzo dobrą opinię placówki,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którą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 Przedszkole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Publiczne Nr 4 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cieszy się w środowisku lokalnym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 wielu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lat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</a:br>
            <a:endParaRPr lang="pl-PL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16016" y="764704"/>
            <a:ext cx="4320480" cy="568863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DYREKCJA:</a:t>
            </a:r>
          </a:p>
          <a:p>
            <a:pPr marL="0" indent="0">
              <a:buNone/>
            </a:pPr>
            <a:endParaRPr lang="pl-PL" sz="33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Alicja Prokopów – dyrektor przedszkola</a:t>
            </a: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Ewa Kamińska – </a:t>
            </a: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wicedyrektor</a:t>
            </a:r>
          </a:p>
          <a:p>
            <a:pPr marL="0" lvl="0" indent="0">
              <a:buNone/>
            </a:pPr>
            <a:endParaRPr lang="pl-PL" sz="33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WYCHOWANIA PRZEDSZKOLNEGO:</a:t>
            </a:r>
          </a:p>
          <a:p>
            <a:pPr marL="0" indent="0">
              <a:buNone/>
            </a:pPr>
            <a:endParaRPr lang="pl-PL" sz="33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 Barbara Adamkiewicz</a:t>
            </a: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 Monika Böhm</a:t>
            </a: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 Beata Brucka</a:t>
            </a: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Maria Cieśniewska</a:t>
            </a: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Agnieszka Kuhn</a:t>
            </a: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Alina Kurzyńska</a:t>
            </a: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Kamila Małachowska</a:t>
            </a: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Ewa Maszner</a:t>
            </a: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Danuta Pluta</a:t>
            </a: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lic. Ewa Skiba</a:t>
            </a:r>
          </a:p>
          <a:p>
            <a:pPr marL="0" lv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lic. Małgorzata Sumińska</a:t>
            </a: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Obraz 4" descr="http://l.thumbs.canstockphoto.com/canstock1773036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97152"/>
            <a:ext cx="1428750" cy="1356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343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3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3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3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3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3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3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3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3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3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UROCZYSTOŚCI PRZEDSZKOLNE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11560" y="1628800"/>
            <a:ext cx="5256584" cy="3960440"/>
          </a:xfrm>
        </p:spPr>
        <p:txBody>
          <a:bodyPr>
            <a:normAutofit fontScale="47500" lnSpcReduction="20000"/>
          </a:bodyPr>
          <a:lstStyle/>
          <a:p>
            <a:pPr algn="ctr"/>
            <a:endParaRPr lang="pl-PL" sz="19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Są to zawsze ciepłe i pełne radości spotkania, </a:t>
            </a: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które wzajemnie integrują społeczność przedszkola: </a:t>
            </a: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dzieci, rodziców, dziadków, nauczycieli </a:t>
            </a: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pozostałych pracowników placówki. </a:t>
            </a: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Organizowane są w ciągu roku szkolnego </a:t>
            </a: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zgodnie z kalendarzem wydarzeń i świąt. </a:t>
            </a: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pod opieką nauczycielek przygotowują</a:t>
            </a: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dla swoich najbliższych różne niespodzianki. </a:t>
            </a: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Dzięki takim uroczystościom kształtowane są </a:t>
            </a: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 wychowanków uczucia miłości do własnej rodziny, </a:t>
            </a: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szacunku wobec pracowników przedszkola</a:t>
            </a:r>
          </a:p>
          <a:p>
            <a:pPr algn="ctr"/>
            <a:r>
              <a:rPr lang="pl-PL" sz="3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przywiązania do naszych tradycji.</a:t>
            </a:r>
          </a:p>
          <a:p>
            <a:pPr algn="ctr"/>
            <a:endParaRPr lang="pl-PL" sz="2100" b="0" dirty="0" smtClean="0">
              <a:latin typeface="Garamond" panose="02020404030301010803" pitchFamily="18" charset="0"/>
            </a:endParaRPr>
          </a:p>
          <a:p>
            <a:endParaRPr lang="pl-PL" dirty="0"/>
          </a:p>
        </p:txBody>
      </p:sp>
      <p:pic>
        <p:nvPicPr>
          <p:cNvPr id="15" name="Obraz 14" descr="http://l.thumbs.canstockphoto.com/canstock784108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04864"/>
            <a:ext cx="2448272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728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2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128792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latin typeface="Garamond" panose="02020404030301010803" pitchFamily="18" charset="0"/>
              </a:rPr>
            </a:br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PREZYDIUM </a:t>
            </a:r>
            <a:r>
              <a:rPr lang="pl-PL" sz="3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RADY RODZICÓW </a:t>
            </a:r>
            <a:r>
              <a:rPr lang="pl-PL" sz="31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3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 ROKU SZKOLNYM 2013/2014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547664" y="1916833"/>
            <a:ext cx="5915000" cy="3672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Joanna Szyca – przewodnicząca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Hanna Stasiewicz – wiceprzewodnicząca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Małgorzata Chruściel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Małgorzata Jankowska 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Karolina Ukleja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Sylwia Wróblewska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Jan Wąsowicz</a:t>
            </a:r>
          </a:p>
          <a:p>
            <a:endParaRPr lang="pl-PL" dirty="0"/>
          </a:p>
        </p:txBody>
      </p:sp>
      <p:pic>
        <p:nvPicPr>
          <p:cNvPr id="4" name="Obraz 3" descr="http://l.thumbs.canstockphoto.com/canstock1060988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61048"/>
            <a:ext cx="1717278" cy="1591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90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99592" y="1772816"/>
            <a:ext cx="72008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prezentacji zostały przedstawione inicjatywy, projekty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przedsięwzięcia podejmowane przez kadrę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pedagogiczną, 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porozumieniu z Radą Rodziców,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których uczestniczyła cała społeczność przedszkolna.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Dzięki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nim przedszkolaki zdobywały wszechstronną wiedzę,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doskonaliły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umiejętności i zdolności, rozwijały swoją odpowiedzialność,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samodzielność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uczyły się funkcjonować w grupie rówieśniczej.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Poznawały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zasady aktywnego, zdrowego i bezpiecznego stylu życia.</a:t>
            </a:r>
          </a:p>
          <a:p>
            <a:pPr marL="0" indent="0" algn="ctr">
              <a:buNone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 absolwent jest dobrze przygotowany do podjęcia nauki w I klasie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marL="0" indent="0" algn="ctr">
              <a:buNone/>
            </a:pP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pl-PL" sz="1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Wszystkie działania podjęte i realizowane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Miejskim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Przedszkolu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Publicznym Nr 4 w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Starogardzie Gdańskim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mają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celu zapewnienie swoim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wychowankom przyjazną i bezstresową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adaptację do edukacji szkolnej. </a:t>
            </a: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275856" y="476672"/>
            <a:ext cx="53285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„Sześcioletnie dziecko zarówno w szkole jak i w przedszkolu pozostaje tym samym dzieckiem,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szkole ma szansę pójść o krok dalej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…”.</a:t>
            </a: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                                                                        Krystyna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Szumilas </a:t>
            </a:r>
          </a:p>
        </p:txBody>
      </p:sp>
      <p:pic>
        <p:nvPicPr>
          <p:cNvPr id="1026" name="Picture 2" descr="H:\prez. fotki\Prezentacja p-lna\image0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5766"/>
            <a:ext cx="1368152" cy="1190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76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3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3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3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3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3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3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3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3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7584" y="3356992"/>
            <a:ext cx="7632848" cy="24768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„ POŻEGNAMY </a:t>
            </a:r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PRZEDSZKOLE</a:t>
            </a:r>
            <a:endParaRPr lang="pl-PL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     POKŁONIMY </a:t>
            </a:r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SIĘ SZKOLE</a:t>
            </a:r>
            <a:endParaRPr lang="pl-PL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 W </a:t>
            </a:r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NOWĄ DROGĘ </a:t>
            </a:r>
            <a:endParaRPr lang="pl-PL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                              RUSZYMY ODWAŻNIE ….”</a:t>
            </a:r>
            <a:endParaRPr lang="pl-PL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 descr="http://l.thumbs.canstockphoto.com/canstock1392039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2088232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61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Zdjęcia grupowe\DEN\DSC008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417" y="1180270"/>
            <a:ext cx="3564000" cy="2425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923030" y="476672"/>
            <a:ext cx="5665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l-PL" sz="2400" b="1" dirty="0">
                <a:solidFill>
                  <a:prstClr val="white">
                    <a:lumMod val="50000"/>
                  </a:prstClr>
                </a:solidFill>
                <a:latin typeface="Garamond" panose="02020404030301010803" pitchFamily="18" charset="0"/>
              </a:rPr>
              <a:t>DZIEŃ </a:t>
            </a:r>
            <a:r>
              <a:rPr lang="pl-PL" sz="2400" b="1" dirty="0" smtClean="0">
                <a:solidFill>
                  <a:prstClr val="white">
                    <a:lumMod val="50000"/>
                  </a:prstClr>
                </a:solidFill>
                <a:latin typeface="Garamond" panose="02020404030301010803" pitchFamily="18" charset="0"/>
              </a:rPr>
              <a:t>EDUKACJI NARODOWEJ </a:t>
            </a:r>
            <a:endParaRPr lang="pl-PL" sz="24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83" y="1196752"/>
            <a:ext cx="356400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 descr="http://l.thumbs.canstockphoto.com/canstock1388805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1087755" cy="1295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4" name="Picture 2" descr="C:\Users\user\Desktop\zdj do prez\DSC019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63754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prez\DSC020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8"/>
          <a:stretch/>
        </p:blipFill>
        <p:spPr bwMode="auto">
          <a:xfrm>
            <a:off x="527197" y="3954763"/>
            <a:ext cx="3521865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40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27584" y="332656"/>
            <a:ext cx="2632162" cy="936104"/>
          </a:xfrm>
        </p:spPr>
        <p:txBody>
          <a:bodyPr>
            <a:normAutofit fontScale="40000" lnSpcReduction="20000"/>
          </a:bodyPr>
          <a:lstStyle/>
          <a:p>
            <a:endParaRPr lang="pl-PL" sz="2800" dirty="0" smtClean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KOLĘDOWANIE</a:t>
            </a:r>
            <a:endParaRPr lang="pl-PL" sz="60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940152" y="620688"/>
            <a:ext cx="2000406" cy="504056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JASEŁKA </a:t>
            </a:r>
            <a:endParaRPr lang="pl-PL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17" descr="D:\Zdjęcia grupowe\Kolędowanie w p - lu\DSC01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528392" cy="2376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456384" cy="2491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prez. fotki\Prezentacja p-lna\Kółko Teatralne\PICT00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40450"/>
            <a:ext cx="3527375" cy="2432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1282">
            <a:off x="4067944" y="2060848"/>
            <a:ext cx="882650" cy="2808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H:\dla Beaty\Jasełka\P12108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8"/>
          <a:stretch/>
        </p:blipFill>
        <p:spPr bwMode="auto">
          <a:xfrm>
            <a:off x="5220072" y="3933056"/>
            <a:ext cx="3528392" cy="2419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6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DZIEŃ BABCI I DZIADKA</a:t>
            </a:r>
            <a:endParaRPr lang="pl-PL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8602"/>
            <a:ext cx="352839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28442"/>
            <a:ext cx="3528392" cy="2449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8"/>
          <a:stretch/>
        </p:blipFill>
        <p:spPr bwMode="auto">
          <a:xfrm>
            <a:off x="467544" y="1128602"/>
            <a:ext cx="352839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5"/>
            <a:ext cx="942975" cy="1095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7"/>
            <a:ext cx="792088" cy="1095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0" name="Picture 2" descr="H:\dla Beaty\dzien babci\dzien babci i dziadka 0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b="11612"/>
          <a:stretch/>
        </p:blipFill>
        <p:spPr bwMode="auto">
          <a:xfrm>
            <a:off x="495491" y="4006294"/>
            <a:ext cx="3528000" cy="2470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3528392" cy="2410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8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1880" y="260648"/>
            <a:ext cx="4032448" cy="1143000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DZIEŃ MAMY I TATY</a:t>
            </a:r>
            <a:endParaRPr lang="pl-PL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112944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79818"/>
            <a:ext cx="3112047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4005064"/>
            <a:ext cx="3528391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/>
          <p:cNvSpPr/>
          <p:nvPr/>
        </p:nvSpPr>
        <p:spPr>
          <a:xfrm>
            <a:off x="4591944" y="2009126"/>
            <a:ext cx="406456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Najważniejsze jest,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by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gdzieś istniało to, czym się żyło: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zwyczaje, i święta rodzinne.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dom pełen wspomnień.”</a:t>
            </a:r>
          </a:p>
          <a:p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                   </a:t>
            </a:r>
            <a:r>
              <a:rPr lang="pl-PL" sz="1600" dirty="0" err="1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Antoine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de Saint – </a:t>
            </a:r>
            <a:r>
              <a:rPr lang="pl-PL" sz="1600" dirty="0" err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Exup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é</a:t>
            </a:r>
            <a:r>
              <a:rPr lang="pl-PL" sz="1600" dirty="0" err="1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ry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endParaRPr lang="pl-PL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Obraz 9" descr="http://l.thumbs.canstockphoto.com/canstock788169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44" y="359366"/>
            <a:ext cx="1434465" cy="1294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4" name="Picture 2" descr="C:\Users\user\Desktop\mitz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67013"/>
            <a:ext cx="309634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2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404664"/>
            <a:ext cx="324036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DZIEŃ DZIECKA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</a:b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23528" y="1628800"/>
            <a:ext cx="4762872" cy="1173807"/>
          </a:xfrm>
        </p:spPr>
        <p:txBody>
          <a:bodyPr>
            <a:normAutofit fontScale="25000" lnSpcReduction="20000"/>
          </a:bodyPr>
          <a:lstStyle/>
          <a:p>
            <a:pPr algn="ctr"/>
            <a:endParaRPr lang="pl-PL" sz="7200" b="0" dirty="0" smtClean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sz="7200" b="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sz="7200" b="0" dirty="0" smtClean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sz="7200" b="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sz="5500" dirty="0" smtClean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7200" i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                                                                                                      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419872" y="4293096"/>
            <a:ext cx="4041775" cy="2121099"/>
          </a:xfrm>
        </p:spPr>
        <p:txBody>
          <a:bodyPr/>
          <a:lstStyle/>
          <a:p>
            <a:pPr marL="0" indent="0">
              <a:buNone/>
            </a:pP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7" name="Obraz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1" y="404664"/>
            <a:ext cx="1419733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487971" y="1975418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„Dzieci są wiosną rodziny i społeczeństwa, </a:t>
            </a:r>
            <a:b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nadzieją, która ciągle kwitnie,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przyszłością, która bez przerwy się otwiera.”</a:t>
            </a:r>
          </a:p>
          <a:p>
            <a:pPr algn="ctr"/>
            <a:r>
              <a:rPr lang="pl-PL" sz="12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                                                                    Jan Paweł II</a:t>
            </a:r>
          </a:p>
        </p:txBody>
      </p:sp>
      <p:pic>
        <p:nvPicPr>
          <p:cNvPr id="1026" name="Picture 2" descr="F:\prez. fotki\md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345638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prez. fotki\md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239968" cy="2083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zdj do prez\DSC02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77964"/>
            <a:ext cx="3240354" cy="20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zdj do prez\DSC020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50" y="4542313"/>
            <a:ext cx="3240359" cy="21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6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3600400" cy="946992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FESTYN </a:t>
            </a:r>
            <a:r>
              <a:rPr lang="pl-PL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RODZINNY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251520" y="1772816"/>
            <a:ext cx="460851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Tradycją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organizowanie,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współpracy z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Radą Rodziców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Festynu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Rodzinnego.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wyjątkowy i radosny dzień dla całej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społeczności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przedszkolnej.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Tego dnia personel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może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oficjalnie podziękować wszystkim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rodzicom angażującym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prace na rzecz naszej placówki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algn="ctr"/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Festyn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wypełniony jest różnymi atrakcjami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i rodziców:</a:t>
            </a:r>
          </a:p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prezentacja dorobku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artystycznego przedszkolaków,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wspólne zabawy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muzyce,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malowanie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twarzy,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loteria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fantowa,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swojskie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jadło,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kawiarenka,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teatrzyk w wykonaniu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rodziców.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Obraz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7322"/>
            <a:ext cx="1584175" cy="1368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84640"/>
            <a:ext cx="3164826" cy="21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19" y="188640"/>
            <a:ext cx="3164826" cy="21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user\Desktop\zdj do prez\DSC021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19" y="4581128"/>
            <a:ext cx="3168347" cy="21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1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7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7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7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7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7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7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75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75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7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75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75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75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75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75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75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75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75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75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75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75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75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75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75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75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75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75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75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75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75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75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75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75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75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75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75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75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75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75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75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75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75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ZAJĘCIA </a:t>
            </a:r>
            <a:r>
              <a:rPr lang="pl-PL" sz="27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EDUKACYJNE </a:t>
            </a: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27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UDZIAŁEM RODZICÓW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3928" y="1349100"/>
            <a:ext cx="2664296" cy="405759"/>
          </a:xfrm>
        </p:spPr>
        <p:txBody>
          <a:bodyPr>
            <a:normAutofit fontScale="25000" lnSpcReduction="20000"/>
          </a:bodyPr>
          <a:lstStyle/>
          <a:p>
            <a:pPr algn="ctr"/>
            <a:endParaRPr lang="pl-PL" sz="1800" dirty="0" smtClean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sz="18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sz="72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sz="7200" dirty="0" smtClean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72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ZAJĘCIA OTWARTE</a:t>
            </a:r>
          </a:p>
          <a:p>
            <a:pPr algn="ctr"/>
            <a:endParaRPr lang="pl-P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427984" y="1772816"/>
            <a:ext cx="4392488" cy="39512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Są doskonałym uzupełnieniem informacji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 pracy nauczyciela. Rodzice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mogą w bezpośredni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atrakcyjny sposób poznać wypełniane zadania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stosowane metody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pracy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przedszkolu.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Uczestnicząc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takich zajęciach zapoznają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z tym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wygląda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praca wychowawczo –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dydaktyczna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dziećmi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ile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wymaga wysiłku, wiedzy i umiejętności.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Przede wszystkim jednak, mogą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obiektywnie zaobserwować tempo rozwoju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własnego dziecka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porównać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Jego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umiejętności z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tym,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prezentują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rówieśnicy z grupy przedszkolnej.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Refleksje i wnioski, które pojawiają się po udziale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takim zajęciu, najczęściej powodują lepszą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współpracę rodziców z nauczycielkami w procesie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dydaktyczno – wychowawczym i większą troskę o jak najlepszy rozwój własnego dziecka.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1980"/>
            <a:ext cx="3528392" cy="2453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 descr="http://l.thumbs.canstockphoto.com/canstock1619997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1584176" cy="1343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4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3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3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3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3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3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3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3429000"/>
            <a:ext cx="8229600" cy="1863080"/>
          </a:xfrm>
        </p:spPr>
        <p:txBody>
          <a:bodyPr>
            <a:normAutofit fontScale="90000"/>
          </a:bodyPr>
          <a:lstStyle/>
          <a:p>
            <a:r>
              <a:rPr lang="pl-PL" sz="53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„ Jestem </a:t>
            </a:r>
            <a:r>
              <a:rPr lang="pl-PL" sz="53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gotowy, </a:t>
            </a:r>
            <a:r>
              <a:rPr lang="pl-PL" sz="53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53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53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by </a:t>
            </a:r>
            <a:r>
              <a:rPr lang="pl-PL" sz="53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pożegnać przedszkole </a:t>
            </a:r>
            <a:r>
              <a:rPr lang="pl-PL" sz="53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53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53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i świetnie czuć się w szkole”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dirty="0">
                <a:solidFill>
                  <a:schemeClr val="bg1">
                    <a:lumMod val="50000"/>
                  </a:schemeClr>
                </a:solidFill>
              </a:rPr>
            </a:b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mott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2448272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3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55776" y="587584"/>
            <a:ext cx="6192688" cy="913232"/>
          </a:xfrm>
        </p:spPr>
        <p:txBody>
          <a:bodyPr>
            <a:normAutofit fontScale="90000"/>
          </a:bodyPr>
          <a:lstStyle/>
          <a:p>
            <a:pPr algn="l"/>
            <a:r>
              <a:rPr lang="pl-PL" sz="3100" b="1" dirty="0" smtClean="0"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SPOTKANIA  ADAPTACYJNE  </a:t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                            DLA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NOWYCH PRZEDSZKOLAKÓW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23528" y="2168250"/>
            <a:ext cx="4896544" cy="406906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spotkań adaptacyjnych to przede wszystkim:</a:t>
            </a:r>
          </a:p>
          <a:p>
            <a:pPr marL="0" indent="0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  <a:p>
            <a:pPr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zapoznanie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funkcjonowaniem przedszkola; </a:t>
            </a:r>
          </a:p>
          <a:p>
            <a:pPr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złagodzenie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lęku rodziców związanego z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oddaniem dziecka </a:t>
            </a: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do przedszkola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poprzez stworzenie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warunków do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integracji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dzieci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rodziców i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nauczycieli oraz rodziców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między sobą;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nawiązanie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dobrego kontaktu z dzieckiem i rodzicami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;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umożliwienie dzieciom poznanie nauczycielek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atmosferze </a:t>
            </a: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bezpieczeństwa i braku przymusu;</a:t>
            </a:r>
          </a:p>
          <a:p>
            <a:pPr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wspomaganie dziecka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procesie przystosowania do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życia </a:t>
            </a: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w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warunkach przedszkolnych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– umożliwienie poznania </a:t>
            </a: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nowego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otoczenia w poczuciu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zaufania i bezpieczeństwa;</a:t>
            </a: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wspólne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rodzicami zwiedzanie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pomieszczeń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przedszkolnych;</a:t>
            </a:r>
          </a:p>
          <a:p>
            <a:pPr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wpajanie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dzieciom wiedzy o przeznaczeniu i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sposobie</a:t>
            </a: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korzystania z zabawek, pomieszczeń i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sprzętu przedszkolnego,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zachęcenie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przychodzenia do przedszkola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oczekiwaniu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ciekawych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zabaw, zajęć,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nowych znajomości.  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6"/>
          <a:stretch/>
        </p:blipFill>
        <p:spPr bwMode="auto">
          <a:xfrm>
            <a:off x="5148064" y="1340768"/>
            <a:ext cx="354886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http://l.thumbs.canstockphoto.com/canstock1080191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2" y="476672"/>
            <a:ext cx="1434465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2" descr="C:\Users\user\Desktop\zdj do prez\DSC020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528392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02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4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4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4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4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4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4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4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448355"/>
            <a:ext cx="6264696" cy="1143000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SPOTKANIA 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REKREACYJNO – SPORTOWE </a:t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DLA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PRZEDSZKOLAKÓW I ICH RODZICÓW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388110" y="1214228"/>
            <a:ext cx="4040188" cy="576064"/>
          </a:xfrm>
        </p:spPr>
        <p:txBody>
          <a:bodyPr>
            <a:normAutofit fontScale="32500" lnSpcReduction="20000"/>
          </a:bodyPr>
          <a:lstStyle/>
          <a:p>
            <a:pPr algn="ctr"/>
            <a:endParaRPr lang="pl-PL" sz="1800" dirty="0" smtClean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sz="2300" dirty="0" smtClean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49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Hala Miejska im. Andrzeja Grubby</a:t>
            </a:r>
            <a:endParaRPr lang="pl-PL" sz="4900" b="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 descr="F:\prez. fotki\Hala\hala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42506"/>
            <a:ext cx="3528392" cy="235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3528392" cy="2450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1368151" cy="1402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3995936" y="1988840"/>
            <a:ext cx="468052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 roku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z naszej placówki biorą udział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turnieju, który organizuje starogardzki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Ośrodek Sportu i Rekreacji. 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Motywem przewodnim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spotkań jest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zawsze inna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bajka. Konkurencje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przedszkolaków nastawione są na radosne współzawodnictwo, wesołą i świetną zabawę.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Dodatkową atrakcją turnieju są zawody, w których 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aktywny udział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biorą rodzice przedszkolaków.</a:t>
            </a:r>
          </a:p>
          <a:p>
            <a:pPr algn="ctr"/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C:\Users\user\Desktop\h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3528393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3201773" cy="1143000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PIKNIK </a:t>
            </a:r>
            <a:endParaRPr lang="pl-PL" sz="2400" b="1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9511" y="1470868"/>
            <a:ext cx="5256585" cy="511256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Wspólnie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Ogniskiem Pracy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Pozaszkolnej </a:t>
            </a: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rodzice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dzieci z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grupy VI wzięły 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pikniku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rodzinnym, który odbył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leśniczówce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Szpęgawsk.</a:t>
            </a:r>
          </a:p>
          <a:p>
            <a:pPr marL="0" indent="0" algn="ctr">
              <a:buNone/>
            </a:pP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programie spotkania były: </a:t>
            </a:r>
          </a:p>
          <a:p>
            <a:pPr marL="0" indent="0">
              <a:buNone/>
            </a:pP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warsztaty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regionalne , podczas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których </a:t>
            </a:r>
          </a:p>
          <a:p>
            <a:pPr marL="0" indent="0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dzieci razem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rodzicami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przygotowywały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regionalne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burczybasy”,</a:t>
            </a:r>
          </a:p>
          <a:p>
            <a:pPr>
              <a:buBlip>
                <a:blip r:embed="rId2"/>
              </a:buBlip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zabawy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świeżym powietrzu: skoki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workach,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przeciągnie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liny, zabawy 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chustą animacyjną,</a:t>
            </a:r>
          </a:p>
          <a:p>
            <a:pPr>
              <a:buBlip>
                <a:blip r:embed="rId2"/>
              </a:buBlip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spacer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okolicy,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wspólne ognisko. </a:t>
            </a:r>
          </a:p>
          <a:p>
            <a:pPr marL="0" indent="0">
              <a:buNone/>
            </a:pP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pikniku nie tylko zapewniono wspaniałą </a:t>
            </a: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zabawę dzieciom i Ich rodzicom, ale również </a:t>
            </a: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poszerzano wiedzę uczestników o Kociewiu, </a:t>
            </a: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zwyczajach panujących w tym regionie.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Symbol zastępczy zawartości 7" descr="https://encrypted-tbn2.gstatic.com/images?q=tbn:ANd9GcQEGIEaRZ0gZaF63UQkvTheGkTOvTyliAQONMoY7OKLMA-0K9DfKm8252g8">
            <a:hlinkClick r:id="rId3"/>
          </p:cNvPr>
          <p:cNvPicPr>
            <a:picLocks noGrp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853"/>
            <a:ext cx="1512168" cy="1184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23" y="155853"/>
            <a:ext cx="2987377" cy="2056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99" y="1557108"/>
            <a:ext cx="2987377" cy="2060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477" y="4621524"/>
            <a:ext cx="2987376" cy="2060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88" y="2996952"/>
            <a:ext cx="2987377" cy="2060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0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3968" y="702702"/>
            <a:ext cx="4525790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latin typeface="Garamond" panose="02020404030301010803" pitchFamily="18" charset="0"/>
              </a:rPr>
            </a:br>
            <a:r>
              <a:rPr lang="pl-PL" sz="3100" b="1" dirty="0" smtClean="0"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latin typeface="Garamond" panose="02020404030301010803" pitchFamily="18" charset="0"/>
              </a:rPr>
            </a:br>
            <a:r>
              <a:rPr lang="pl-PL" sz="3100" b="1" dirty="0" smtClean="0"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ZASADY </a:t>
            </a:r>
            <a:r>
              <a:rPr lang="pl-PL" sz="27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OBOWIĄZUJĄCE </a:t>
            </a: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NAUCZYCIELI </a:t>
            </a:r>
            <a:r>
              <a:rPr lang="pl-PL" sz="27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0" name="Picture 4" descr="C:\Documents and Settings\Bruccy\Pulpit\DSC069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1" y="1772816"/>
            <a:ext cx="3456384" cy="2449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zawartości 8"/>
          <p:cNvSpPr>
            <a:spLocks noGrp="1"/>
          </p:cNvSpPr>
          <p:nvPr>
            <p:ph sz="quarter" idx="4"/>
          </p:nvPr>
        </p:nvSpPr>
        <p:spPr>
          <a:xfrm>
            <a:off x="4067944" y="1988840"/>
            <a:ext cx="4752528" cy="22322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100" dirty="0">
                <a:latin typeface="Garamond" panose="02020404030301010803" pitchFamily="18" charset="0"/>
              </a:rPr>
              <a:t> </a:t>
            </a:r>
          </a:p>
          <a:p>
            <a:pPr lvl="0">
              <a:buBlip>
                <a:blip r:embed="rId3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zaspakajanie potrzeb naszych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wychowanków,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3"/>
              </a:buBlip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organizowanie jego aktywności,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3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indywidualizowanie oddziaływań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zależności od</a:t>
            </a:r>
          </a:p>
          <a:p>
            <a:pPr marL="0" lvl="0" indent="0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potrzeb 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możliwości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dziecka,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3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organizowanie środowiska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umożliwiającego</a:t>
            </a:r>
          </a:p>
          <a:p>
            <a:pPr marL="0" lvl="0" indent="0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nabywanie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kompetencji społecznych przez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3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integrowanie procesów wychowania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edukacji.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34242" y="4581128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Nauczyciele monitorują gotowość dzieci do podjęcia nauki w szkole.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zależności od wyników organizują zajęcia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wspomagające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korygujące rozwój wychowanków oraz udzielają im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pomocy psychologiczno -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pedagogicznej.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terenie przedszkola dzieci mają możliwość korzystania ze wsparcia pedagoga, logopedy, nauczyciela realizującego zajęcia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korekcyjno -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kompensacyjne,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pedagoga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specjalnego oraz psychologa.</a:t>
            </a:r>
          </a:p>
        </p:txBody>
      </p:sp>
      <p:sp>
        <p:nvSpPr>
          <p:cNvPr id="3" name="Prostokąt 2"/>
          <p:cNvSpPr/>
          <p:nvPr/>
        </p:nvSpPr>
        <p:spPr>
          <a:xfrm>
            <a:off x="467544" y="434023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„W dzieciństwie niewiele zależy od nas,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 wiele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zaś od tych, którzy są z nami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”.</a:t>
            </a:r>
          </a:p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                                      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B. Rocławski 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1" grpId="0" build="p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POMOC</a:t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PSYCHOLOGICZNO – PEDAGOGICZNA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2195736" y="1700808"/>
            <a:ext cx="4752528" cy="395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z naszej placówki, które wymagają wsparcia  objęte są pomocą następujących specjalistów:</a:t>
            </a:r>
          </a:p>
          <a:p>
            <a:pPr marL="0" indent="0" algn="ctr">
              <a:buNone/>
            </a:pP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Adamkiewicz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Barbara –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pedagog</a:t>
            </a:r>
          </a:p>
          <a:p>
            <a:pPr marL="0" lvl="0" indent="0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Breska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Anna –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psycholog</a:t>
            </a:r>
          </a:p>
          <a:p>
            <a:pPr marL="0" lvl="0" indent="0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Małachowska Kamila – logopeda</a:t>
            </a:r>
          </a:p>
          <a:p>
            <a:pPr marL="0" lvl="0" indent="0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mgr Skalska Małgorzata – pedagog specjalny 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licencjat 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Małgorzata Sumińska –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 realizujący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kompensacyjno – wyrównawcze</a:t>
            </a:r>
          </a:p>
        </p:txBody>
      </p:sp>
      <p:pic>
        <p:nvPicPr>
          <p:cNvPr id="7" name="Obraz 6" descr="http://l.thumbs.canstockphoto.com/canstock869924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00808"/>
            <a:ext cx="158417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Obraz 7" descr="http://l.thumbs.canstockphoto.com/canstock869923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1581329" cy="1224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278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PRACA PEDAGOGA PRZEDSZKOLNEGO</a:t>
            </a:r>
            <a:r>
              <a:rPr lang="pl-PL" sz="28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8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endParaRPr lang="pl-PL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7544" y="1052736"/>
            <a:ext cx="8496944" cy="395128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ZADANIA OGÓLNO – WYCHOWAWCZE:</a:t>
            </a:r>
          </a:p>
          <a:p>
            <a:pPr marL="0" lvl="0" indent="0">
              <a:buNone/>
            </a:pP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Stwarzanie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warunków sprzyjających budowaniu poczucia własnej wartości, prawidłowemu funkcjonowaniu społecznemu.</a:t>
            </a: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Wspieranie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działań wychowawczych i opiekuńczych prowadzonych przez nauczycieli w grupach, pomoc w rozpoznawaniu indywidualnych potrzeb dziecka, konsultacje z wychowawcą grupy.</a:t>
            </a: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Rozpoznawanie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warunków życia dzieci sprawiających trudności wychowawcze, które realizowane były przez rozmowy z dziećmi, rodzicami na temat organizacji pracy dziecka w domu, planowania sposobów spędzania czasu wolnego z dzieckiem, radzenia sobie z problemami wychowawczymi, zaniedbaniami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wychowawczymi. </a:t>
            </a: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Poradnictwo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indywidualne dotyczące dzieci i ich rodzin na temat kultury osobistej, norm obowiązujących w przedszkolu i środowisku, przyczyn niewłaściwego zachowania.</a:t>
            </a: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Prowadzenie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rozmów z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rodzicami: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udzielanie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porad ułatwiających rozwiązanie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trudności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wychowawczych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rodzinie i 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przedszkolu;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aktywizowanie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rodziców do pracy z dzieckiem w domu;</a:t>
            </a:r>
          </a:p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porady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rozmowy indywidualne.</a:t>
            </a:r>
          </a:p>
          <a:p>
            <a:pPr marL="0" indent="0">
              <a:buNone/>
            </a:pPr>
            <a:r>
              <a:rPr lang="pl-PL" sz="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</p:txBody>
      </p:sp>
      <p:pic>
        <p:nvPicPr>
          <p:cNvPr id="3074" name="Picture 2" descr="F:\prez. fotki\akcje charyt. i Basia\basia z mi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/>
          <a:stretch/>
        </p:blipFill>
        <p:spPr bwMode="auto">
          <a:xfrm>
            <a:off x="5649855" y="4293096"/>
            <a:ext cx="3178703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8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99176" cy="850106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TERAPIA </a:t>
            </a:r>
            <a:r>
              <a:rPr lang="pl-P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LOGOPEDYCZNA</a:t>
            </a:r>
            <a:endParaRPr lang="pl-PL" sz="24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7544" y="1268760"/>
            <a:ext cx="8003232" cy="4887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Z LOGOPEDĄ W PRZEDSZKOLU GWARANTUJĄ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</a:t>
            </a:r>
          </a:p>
          <a:p>
            <a:pPr marL="0" indent="0">
              <a:buNone/>
            </a:pP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wczesne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wykrycie ryzyka zaburzeń mowy, wad wymowy i podjęcie niezbędnych działań profilaktycznych i terapeutycznych,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objęcie systematyczną terapią logopedyczną dzieci wymagających pomocy w zakresie stwierdzonych zaburzeń i wad wymowy,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usprawnienie procesu komunikacji językowej,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integrację dzieci w trakcie logopedycznych zajęć grupowych,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wyrównanie szans edukacyjnych dzieci objętych terapią logopedyczną,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wzmocnienie wiary we własne możliwości,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rozwijanie </a:t>
            </a:r>
          </a:p>
          <a:p>
            <a:pPr marL="0" lv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samoakceptacji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kształtowanie pozytywnej samooceny,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nawiązanie ścisłej współpracy z rodziną dziecka,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wzmacnianie pozytywnych relacji rodzic – dziecko,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włączenie rodziców do realizacji działań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profilaktyczno –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stymulujących rozwój mowy ich dziecka,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pomoc w zakresie kontaktu z innymi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specjalistami.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/>
          </a:p>
        </p:txBody>
      </p:sp>
      <p:pic>
        <p:nvPicPr>
          <p:cNvPr id="4099" name="Picture 3" descr="F:\prez. fotki\Prezentacja p-lna\religia, logopeda\DSC01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5064"/>
            <a:ext cx="316835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7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4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4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4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416824" cy="792088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ZAJĘCIA KOMPENSACYJNO – WYRÓWNAWCZE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95536" y="764704"/>
            <a:ext cx="8363273" cy="583264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 są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przeznaczone dla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dzieci, u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których nieprawidłowości rozwojowe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utrudniają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opanowanie określonych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umiejętności.</a:t>
            </a: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Organizowane są dla dzieci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deficytami rozwojowymi w sferze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wzrokowej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słuchowej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motorycznej, oraz dzieci z zaburzeniami w sferze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emocjonalno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– społecznej.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Liczba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uczestników tych zajęć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wynosi od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 do 3 osób,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gdyż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większej grupie pomoc staje się mało efektywna.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  <a:p>
            <a:pPr marL="0" indent="0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TERAPII PEDAGOGICZNEJ:</a:t>
            </a:r>
          </a:p>
          <a:p>
            <a:pPr marL="0" indent="0">
              <a:buNone/>
            </a:pP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stworzenie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możliwości wszechstronnego rozwoju umysłowego, psychicznego i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społecznego</a:t>
            </a: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dzieciom z utrudnieniami rozwojowymi, rozwoju na miarę ich możliwości;</a:t>
            </a:r>
          </a:p>
          <a:p>
            <a:pPr>
              <a:buBlip>
                <a:blip r:embed="rId2"/>
              </a:buBlip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wspomaganie efektywności uczenia się poprzez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korygowanie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odchyleń od normy, wyrównywanie braków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w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opanowaniu programu nauczania oraz eliminowania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przyczyn i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przejawów zaburzeń, w tym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również</a:t>
            </a: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zaburzeń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zachowania;</a:t>
            </a:r>
          </a:p>
          <a:p>
            <a:pPr>
              <a:buBlip>
                <a:blip r:embed="rId2"/>
              </a:buBlip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rozwijanie funkcji językowych i spostrzeżeniowych oraz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wzrokowych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słuchowych, dotykowych, kinestetycznych,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motorycznych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współdziałania między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tymi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funkcjami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czyli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integracji percepcyjno – motorycznej;</a:t>
            </a:r>
          </a:p>
          <a:p>
            <a:pPr>
              <a:buBlip>
                <a:blip r:embed="rId2"/>
              </a:buBlip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stymulacja rozwoju i korekta zaburzonych procesów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poznawczych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warunkujących uczenie się.</a:t>
            </a:r>
          </a:p>
          <a:p>
            <a:endParaRPr lang="pl-PL" dirty="0"/>
          </a:p>
        </p:txBody>
      </p:sp>
      <p:pic>
        <p:nvPicPr>
          <p:cNvPr id="2050" name="Picture 2" descr="C:\Users\user\Desktop\zdj do prez\DSC016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528000" cy="2445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1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4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4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4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4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4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4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4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4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4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4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4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4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4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4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45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5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4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4500" fill="hold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500" fill="hold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104456" cy="922114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SZKOŁA DLA RODZICÓW</a:t>
            </a:r>
            <a:endParaRPr lang="pl-PL" sz="2400" b="1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116346" y="548680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Szkoła dla Rodziców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program spotkań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każdego,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kto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szuka sposobu na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nawiązanie głębszych  </a:t>
            </a: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cieplejszych relacji z dziećmi lub wychowankami.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Jego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głównym celem było wspieranie rodziców 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radzeniu sobie w codziennych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kontaktach z dziećmi.  </a:t>
            </a: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Nauka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umiejętności lepszego porozumiewania się,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refleksja nad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własną postawą wychowawczą,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wymiana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doświadczeń,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małe kroki ku głębszej relacji,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dającej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zadowolenie,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poczucie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wzajemnej bliskości.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także nauka dialogu i kształtowanie więzi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opartych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wzajemnym szacunku.</a:t>
            </a:r>
          </a:p>
          <a:p>
            <a:pPr algn="ctr"/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w dużej części bazuje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cyklu książek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A. Faber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E. Mazlish pt.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„Jak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mówić, żeby dzieci nas słuchały. Jak słuchać, żeby dzieci do nas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mówiły”, „Rodzeństwo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bez rywalizacji. Jak pomóc własnym dzieciom żyć w zgodzie, żeby samemu żyć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godnością”, „Wyzwoleni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rodzice, wyzwolone dzieci. Twoja droga do szczęśliwej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rodziny”, </a:t>
            </a: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„Jak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mówić, żeby dzieci się uczyły w domu i w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szkole”.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Szkoła dla Rodziców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uczy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 tyle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„metod”, </a:t>
            </a: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sposobów budowania relacji w duchu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podmiotowości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dialogu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algn="ctr"/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prowadziły panie: Elżbieta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Dziemińska i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Iwona Kuca,</a:t>
            </a: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co dzień pracujące w starogardzkiej </a:t>
            </a: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Poradni Psychologiczno – Pedagogicznej. 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7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ROZWIJANIE UZDOLNIEŃ I TALENTÓW</a:t>
            </a:r>
            <a:r>
              <a:rPr lang="pl-PL" sz="2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NASZYCH PRZEDSZKOLAKÓW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971600" y="1772816"/>
            <a:ext cx="7067128" cy="219022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Przedszkole rozwija zainteresowania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uzdolnienia dzieci oraz doskonali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kompetencje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poznawcze swoich wychowanków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poprzez organizowanie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zajęć dodatkowych,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podejmowanych z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inicjatywy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nauczycieli, 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 pełnej akceptacji rodziców.</a:t>
            </a:r>
          </a:p>
          <a:p>
            <a:pPr marL="0" indent="0">
              <a:buNone/>
            </a:pPr>
            <a:r>
              <a:rPr lang="pl-PL" sz="2900" b="1" dirty="0">
                <a:latin typeface="Garamond" panose="02020404030301010803" pitchFamily="18" charset="0"/>
              </a:rPr>
              <a:t> </a:t>
            </a:r>
            <a:endParaRPr lang="pl-PL" sz="2900" dirty="0">
              <a:latin typeface="Garamond" panose="02020404030301010803" pitchFamily="18" charset="0"/>
            </a:endParaRPr>
          </a:p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27584" y="4005064"/>
            <a:ext cx="4041775" cy="16170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Placówka oferuje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dzieciom udział w:</a:t>
            </a: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kółku plastycznym,</a:t>
            </a: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kółku teatralnym,</a:t>
            </a: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kółku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wokalno – tanecznym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zabawach z językiem angielskim,</a:t>
            </a: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zajęciach religii.</a:t>
            </a:r>
          </a:p>
          <a:p>
            <a:endParaRPr lang="pl-PL" sz="1800" dirty="0"/>
          </a:p>
        </p:txBody>
      </p:sp>
      <p:pic>
        <p:nvPicPr>
          <p:cNvPr id="7" name="Obraz 6" descr="http://l.thumbs.canstockphoto.com/canstock57424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1944216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78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4211960" y="197808"/>
            <a:ext cx="4426075" cy="1143000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MISJA NASZEGO </a:t>
            </a:r>
            <a:r>
              <a:rPr lang="pl-PL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PRZEDSZKOLA</a:t>
            </a:r>
            <a:r>
              <a:rPr lang="pl-PL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pl-PL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</a:br>
            <a:endParaRPr lang="pl-PL" sz="24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user\Desktop\Prezentacja p-lna\zdj. p -la i szkół\DSC014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908720"/>
            <a:ext cx="3534544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4260725" y="908720"/>
            <a:ext cx="486003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b="1" dirty="0" smtClean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pl-PL" sz="16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Przedszkole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pełni funkcje opiekuńcze, wychowawcze i kształcące.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Wspomaga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wszechstronny rozwój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dziecka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odpowiednio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Jego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indywidualnych potrzeb i możliwości.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Tworzy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bezpieczne warunki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wspólnej zabawy i nauki.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Promuje troskę 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zdrowie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zachowania przyjazne przyrodzie,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buduje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poczucie tożsamości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regionalnej 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narodowej,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kompetencje społeczne,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także uczy odróżniania dobra od zła.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Pełni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funkcję doradczą i wspierającą działania wychowawcze wobec rodziców.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Celem edukacji przedszkolnej jest osiągnięcie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naszego wychowanka stanu gotowości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podjęcia nauki w szkole podstawowej.</a:t>
            </a:r>
          </a:p>
        </p:txBody>
      </p:sp>
      <p:pic>
        <p:nvPicPr>
          <p:cNvPr id="1030" name="Picture 6" descr="C:\Users\user\Desktop\Prezentacja p-lna\zdj. p -la i szkół\DSC014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26036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1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3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3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3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3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35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5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35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5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50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35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5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7470" y="403523"/>
            <a:ext cx="3363739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KÓŁKO </a:t>
            </a:r>
            <a:b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PLASTYCZNE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23528" y="1988840"/>
            <a:ext cx="4040188" cy="439249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Kółka Plastycznego realizowany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poprzez zabawy plastyczne,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grupowe i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indywidualne, uwzględniające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kreatywność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indywidualizm i swobodną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ekspresję w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twórczości plastycznej dziecka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różnorodności technik plastycznych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to bezpłatna oferta zajęć dodatkowych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dzieci pięcio –  i sześcio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– letnich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Zajęcia, które dodatkowo rozwijają u dzieci </a:t>
            </a: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wrażliwość na piękno wokół nas </a:t>
            </a: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odbywają się raz w miesiącu.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Tematyka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zajęć jest dobierana stosownie do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pór</a:t>
            </a: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roku, zainteresowań dzieci, tematów konkursów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organizowanych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instytucje oświatowe na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terenie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miasta, województwa, a także Polski.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prezentują swoje prace </a:t>
            </a:r>
            <a:endParaRPr lang="pl-PL" sz="2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przedszkolu na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tablicy </a:t>
            </a:r>
            <a:r>
              <a:rPr lang="pl-PL" sz="2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,,Mini </a:t>
            </a:r>
            <a:r>
              <a:rPr lang="pl-PL" sz="2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galeria’’.</a:t>
            </a:r>
            <a:endParaRPr lang="pl-PL" sz="2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04048" y="5517232"/>
            <a:ext cx="3384376" cy="8640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dla dzieci i Ich rodziców przygotowują i prowadzą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Maria Cieśniewska i Ewa Maszner.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Obraz 6" descr="http://l.thumbs.canstockphoto.com/canstock1378555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018158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0" name="Picture 2" descr="H:\prez. fotki\Prezentacja p-lna\Kółko plastyczne\DSC01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1"/>
            <a:ext cx="3528392" cy="2386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http://starogard.edu.pl/content/image/274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2884" y="530604"/>
            <a:ext cx="3528392" cy="2311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29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3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3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http://l.thumbs.canstockphoto.com/canstock51938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1719"/>
            <a:ext cx="1440160" cy="1368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529902"/>
            <a:ext cx="2448272" cy="895953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KÓŁKO </a:t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TEATRALNE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11960" y="332656"/>
            <a:ext cx="4752528" cy="5184576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Zadanie aktorskie zmusza ciało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ruchu,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który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staje się kolejnym ważnym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środkiem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komunikowania się małego dziecka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otoczeniem.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Wczesne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kontakty ze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sztuką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zachęcają dzieci do własnej twórczości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Zabawa w role służy zaspakajaniu wewnętrznej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potrzeby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przyjmowania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dziecko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roli dorosłego.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Są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one wstępem do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działalności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teatralnej,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której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różne rodzaje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ekspresji znajdują swój najpełniejszy wyraz. </a:t>
            </a:r>
          </a:p>
          <a:p>
            <a:pPr marL="0" indent="0" algn="ctr">
              <a:buNone/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Bez wczesnego treningu wrażliwości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estetycznej 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okresie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wczesnego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dzieciństwa,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trudno jest wykształcić ją w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wieku dojrzałym.</a:t>
            </a:r>
          </a:p>
          <a:p>
            <a:pPr marL="0" indent="0" algn="ctr">
              <a:buNone/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Kierując się tymi przesłankami,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postanowiły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organizować spotkania teatralne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jako element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wspomagający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ogólny rozwój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dziecka 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we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wszystkich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sferach.</a:t>
            </a:r>
          </a:p>
          <a:p>
            <a:pPr marL="0" indent="0" algn="ctr">
              <a:buNone/>
            </a:pP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zajęciach kółka uczestniczą również rodzice, którzy 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przedszkolny festyn przygotowali inscenizację 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wiersza Juliana Tuwima „ Rzepka”.   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 descr="H:\prez. fotki\Prezentacja p-lna\Kółko Teatralne\DSC019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2" y="1844824"/>
            <a:ext cx="3476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Obraz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3456384" cy="2435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4716016" y="5653216"/>
            <a:ext cx="4032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dla dzieci i Ich rodziców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przygotowują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prowadzą 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Małgorzata Sumińska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Agnieszka Kuhn.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sz="16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4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4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4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4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4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4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4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4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4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4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4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40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4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39651"/>
            <a:ext cx="3970784" cy="778098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KÓŁKO </a:t>
            </a:r>
            <a:b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WOKALNO –  TANECZNE</a:t>
            </a:r>
            <a:r>
              <a:rPr lang="pl-PL" sz="2200" dirty="0"/>
              <a:t/>
            </a:r>
            <a:br>
              <a:rPr lang="pl-PL" sz="2200" dirty="0"/>
            </a:br>
            <a:endParaRPr lang="pl-PL" sz="22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9512" y="1406371"/>
            <a:ext cx="4680520" cy="538303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kółka </a:t>
            </a: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wokalno – tanecznego </a:t>
            </a:r>
          </a:p>
          <a:p>
            <a:pPr marL="0" indent="0" algn="ctr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są </a:t>
            </a: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skierowane do dzieci uzdolnionych muzycznie </a:t>
            </a: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powyżej </a:t>
            </a: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4 roku życia.</a:t>
            </a:r>
          </a:p>
          <a:p>
            <a:pPr marL="0" indent="0" algn="ctr">
              <a:buNone/>
            </a:pP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Głównym założeniem spotkań z dziećmi jest </a:t>
            </a: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zaspokajanie naturalnej potrzeby </a:t>
            </a: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ruchu, odprężenia, </a:t>
            </a: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ekspresji </a:t>
            </a: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potrzeby tworzenia</a:t>
            </a: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marL="0" indent="0" algn="ctr">
              <a:buNone/>
            </a:pPr>
            <a:endParaRPr lang="pl-PL" sz="6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uczestniczące w </a:t>
            </a: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zajęciach: </a:t>
            </a:r>
          </a:p>
          <a:p>
            <a:pPr marL="0" indent="0">
              <a:buNone/>
            </a:pP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rozwijają uzdolnienia </a:t>
            </a: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zainteresowania </a:t>
            </a: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muzyczne, </a:t>
            </a:r>
          </a:p>
          <a:p>
            <a:pPr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doskonalą </a:t>
            </a: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umiejętność indywidualnego </a:t>
            </a: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i zespołowego przeżywania muzyki,</a:t>
            </a:r>
            <a:endParaRPr lang="pl-PL" sz="6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poznają proste elementy tańców,</a:t>
            </a:r>
          </a:p>
          <a:p>
            <a:pPr lvl="0">
              <a:buBlip>
                <a:blip r:embed="rId2"/>
              </a:buBlip>
            </a:pP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rozwijają świadomą emisję głosu,</a:t>
            </a:r>
          </a:p>
          <a:p>
            <a:pPr lvl="0">
              <a:buBlip>
                <a:blip r:embed="rId2"/>
              </a:buBlip>
            </a:pP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stają się bardziej wrażliwe na różnorodne bodźce </a:t>
            </a: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dźwiękowe</a:t>
            </a: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 lvl="0">
              <a:buBlip>
                <a:blip r:embed="rId2"/>
              </a:buBlip>
            </a:pP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uczą się racjonalnego i kulturalnego spędzania wolnego czasu</a:t>
            </a: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  <a:endParaRPr lang="pl-PL" sz="6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aktywnie uczestniczą w życiu przedszkola i promują </a:t>
            </a: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placówkę </a:t>
            </a: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środowisku lokalnym poprzez udział </a:t>
            </a: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w </a:t>
            </a: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przeglądach tanecznych, </a:t>
            </a: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imprezach miejskich </a:t>
            </a:r>
          </a:p>
          <a:p>
            <a:pPr marL="0" lvl="0" indent="0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i  </a:t>
            </a:r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konkursach piosenek.</a:t>
            </a:r>
          </a:p>
          <a:p>
            <a:endParaRPr lang="pl-PL" dirty="0"/>
          </a:p>
        </p:txBody>
      </p:sp>
      <p:pic>
        <p:nvPicPr>
          <p:cNvPr id="7" name="Obraz 6" descr="http://l.thumbs.canstockphoto.com/canstock519382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9516"/>
            <a:ext cx="1296144" cy="1283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5132153" y="6093296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dla dzieci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przygotowują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prowadzą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Kamila Małachowska i Alina Kurzyńska.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098" name="Picture 2" descr="C:\Users\user\Desktop\Kolędowanie w p - lu\DSC01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85" y="908720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zdj do prez\DSC020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528000" cy="2439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07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4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4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4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4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4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4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4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4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4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45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4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45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4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265784"/>
            <a:ext cx="5050904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ZABAWY </a:t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JĘZYKIEM ANGIELSKIM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427984" y="1484784"/>
            <a:ext cx="4580756" cy="468052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sz="2800" b="1" dirty="0" smtClean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Idąc z duchem czasu, oferta edukacyjna placówki została </a:t>
            </a: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wzbogacona o zajęcia, które w formie zabawy </a:t>
            </a: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zapoznają dzieci z podstawami języka angielskiego. 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sz="56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programu zabaw realizowanych </a:t>
            </a: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przedszkolakami to m.in.: 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6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zachęcanie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poznawania podstaw języka angielskiego, stanowiącego bazę do dalszej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nauki, zapewnienie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dzieciom lepszego startu w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szkole,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uwrażliwianie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język obcy oraz uświadamianie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dzieciom,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że są ludzie posługujący się innymi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językami,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podstawowego słownictwa z najbliższego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otoczenia dzieci oraz podstawowych struktur językowych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</a:p>
          <a:p>
            <a:pPr lvl="0"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kształcenie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podstawowych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kompetencji i umiejętności językowych,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rozwój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sprawności językowych w zakresie słuchania, rozumienia i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mówienia, doskonalenie pamięci,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aktywny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 w zabawach i grach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językowych, wdrażanie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pracy w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grupie,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stwarzanie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sytuacji sprzyjających odkrywaniu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świata,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umocnienie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wiary we własne siły i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możliwości.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1" name="Picture 3" descr="H:\prez. fotki\Prezentacja p-lna\j. ang\DSC015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40768"/>
            <a:ext cx="3528391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prez. fotki\Prezentacja p-lna\j. ang\DSC015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0"/>
            <a:ext cx="3528392" cy="2450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292080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dla dzieci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przygotowuje i prowadzi 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Agnieszka Kuhn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05" y="188640"/>
            <a:ext cx="16573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39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4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4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4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764704"/>
            <a:ext cx="2736304" cy="1008112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ZAJĘCIA </a:t>
            </a:r>
            <a:b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         RELIGII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23528" y="2060848"/>
            <a:ext cx="4320480" cy="31292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Zajęcia dodatkowe z religii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przeznaczone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są dla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wszystkich dzieci. Zgodę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z zajęciach religii wyrażają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rodzice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Główne zadania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katechezy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przedszkolnej: </a:t>
            </a:r>
          </a:p>
          <a:p>
            <a:pPr marL="0" indent="0" algn="ctr">
              <a:buNone/>
            </a:pP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rozbudzanie i pogłębianie wiary, </a:t>
            </a:r>
          </a:p>
          <a:p>
            <a:pPr>
              <a:buBlip>
                <a:blip r:embed="rId2"/>
              </a:buBlip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zdobycie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zdolności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rozpoznawania</a:t>
            </a:r>
          </a:p>
          <a:p>
            <a:pPr marL="0" indent="0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śladów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Boga w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otaczającej rzeczywistości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rozumienie znaków i symboli,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rozwijanie umiejętności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słuchania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i wczuwania się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inne osoby.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932039" y="5949280"/>
            <a:ext cx="3761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dla dzieci przygotowuje i prowadzi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Kamila Małachowska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Symbol zastępczy zawartości 9" descr="http://l.thumbs.canstockphoto.com/canstock5602865.jpg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2286"/>
            <a:ext cx="1368152" cy="1206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C:\Users\user\Desktop\prez. fotki\Prezentacja p-lna\religia, logopeda\DSC014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49188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prez. fotki\Prezentacja p-lna\religia, logopeda\DSC014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66553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192688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latin typeface="Garamond" panose="02020404030301010803" pitchFamily="18" charset="0"/>
              </a:rPr>
            </a:br>
            <a:r>
              <a:rPr lang="pl-PL" sz="3100" b="1" dirty="0" smtClean="0"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PROWADZENIE </a:t>
            </a:r>
            <a:r>
              <a:rPr lang="pl-PL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DZIAŁALNOŚCI INNOWACYJNEJ  </a:t>
            </a:r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7544" y="1988840"/>
            <a:ext cx="4040188" cy="41764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pl-PL" sz="1800" dirty="0" smtClean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Innowacja pedagogiczna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nowatorskie rozwiązanie programowe,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organizacyjne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lub metodyczne,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mające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celu poprawę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jakości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pracy przedszkola.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podejmują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inicjatywy własne,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ukierunkowane na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ulepszanie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praktyki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edukacyjnej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wprowadzają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elementy nowatorskie 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zgodnie z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określonymi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potrzebami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pedagogicznymi.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5" name="Symbol zastępczy zawartości 4" descr="http://starogard.edu.pl/content/image?id=4117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708920"/>
            <a:ext cx="3581400" cy="2496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62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9552" y="2420888"/>
            <a:ext cx="8208912" cy="38164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innowacji:</a:t>
            </a:r>
          </a:p>
          <a:p>
            <a:pPr lvl="0"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pokonywanie stresów i napięcia wynikającego z trudności życia codziennego,</a:t>
            </a:r>
          </a:p>
          <a:p>
            <a:pPr lvl="0"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poprawa ekspresji słownej i twórczego myślenia,</a:t>
            </a:r>
          </a:p>
          <a:p>
            <a:pPr lvl="0"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wprowadzanie ciała i umysłu w stan optymalny do przyswajania wiedzy,</a:t>
            </a:r>
          </a:p>
          <a:p>
            <a:pPr lvl="0">
              <a:buBlip>
                <a:blip r:embed="rId2"/>
              </a:buBlip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usprawnienie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percepcji wzrokowej i słuchowej,</a:t>
            </a:r>
          </a:p>
          <a:p>
            <a:pPr lvl="0"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poprawa koncentracji, koordynacji wzrokowo – ruchowej i słuchowo – ruchowej,</a:t>
            </a:r>
          </a:p>
          <a:p>
            <a:pPr lvl="0"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ułatwienie zapamiętywania,</a:t>
            </a:r>
          </a:p>
          <a:p>
            <a:pPr lvl="0"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wzmacnianie koordynacji i pracy obu półkul mózgowych,</a:t>
            </a:r>
          </a:p>
          <a:p>
            <a:pPr lvl="0"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usprawnienie pamięci długoterminowej i krótkoterminowej,</a:t>
            </a:r>
          </a:p>
          <a:p>
            <a:pPr lvl="0"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rozwój abstrakcyjnego myślenia,</a:t>
            </a:r>
          </a:p>
          <a:p>
            <a:pPr lvl="0"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wspomaganie pozytywnego nastawienia,</a:t>
            </a:r>
          </a:p>
          <a:p>
            <a:pPr lvl="0"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poprawa umiejętności komunikacyjnych.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755577" y="620688"/>
            <a:ext cx="5976664" cy="1224136"/>
          </a:xfrm>
        </p:spPr>
        <p:txBody>
          <a:bodyPr>
            <a:normAutofit fontScale="47500" lnSpcReduction="20000"/>
          </a:bodyPr>
          <a:lstStyle/>
          <a:p>
            <a:endParaRPr lang="pl-PL" sz="3300" dirty="0" smtClean="0">
              <a:latin typeface="Garamond" panose="02020404030301010803" pitchFamily="18" charset="0"/>
            </a:endParaRPr>
          </a:p>
          <a:p>
            <a:pPr algn="ctr"/>
            <a:r>
              <a:rPr lang="pl-PL" sz="42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,,RUCH I ELEMENTY KINEZJOLOGII </a:t>
            </a:r>
          </a:p>
          <a:p>
            <a:pPr algn="ctr"/>
            <a:r>
              <a:rPr lang="pl-PL" sz="42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JAKO CZYNNIKI STYMULUJĄCE </a:t>
            </a:r>
          </a:p>
          <a:p>
            <a:pPr algn="ctr"/>
            <a:r>
              <a:rPr lang="pl-PL" sz="42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PROCESY MYŚLOWE I UCZENIE SIĘ DZIECI’’</a:t>
            </a:r>
          </a:p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508104" y="1916832"/>
            <a:ext cx="2880320" cy="462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Autor : mgr Ewa Kamińska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Obraz 6" descr="http://l.thumbs.canstockphoto.com/canstock989117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69160"/>
            <a:ext cx="1440160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551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548680"/>
            <a:ext cx="6861448" cy="792088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latin typeface="Garamond" panose="02020404030301010803" pitchFamily="18" charset="0"/>
              </a:rPr>
            </a:br>
            <a:r>
              <a:rPr lang="pl-PL" sz="2000" b="1" dirty="0" smtClean="0"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latin typeface="Garamond" panose="02020404030301010803" pitchFamily="18" charset="0"/>
              </a:rPr>
            </a:br>
            <a:r>
              <a:rPr lang="pl-PL" sz="2000" b="1" dirty="0" smtClean="0"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latin typeface="Garamond" panose="02020404030301010803" pitchFamily="18" charset="0"/>
              </a:rPr>
            </a:br>
            <a:r>
              <a:rPr lang="pl-PL" sz="2000" b="1" dirty="0" smtClean="0"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„WCZESNA NAUKA CZYTANIA W PRZEDSZKOLU </a:t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OPARTA NA METODACH </a:t>
            </a:r>
            <a:r>
              <a:rPr lang="pl-PL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IRENY MAJCHRZAK I GLENA DOMANA”</a:t>
            </a:r>
            <a:r>
              <a:rPr lang="pl-PL" dirty="0"/>
              <a:t/>
            </a:r>
            <a:br>
              <a:rPr lang="pl-PL" dirty="0"/>
            </a:b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                          </a:t>
            </a:r>
            <a:endParaRPr lang="pl-PL" sz="20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9552" y="1988840"/>
            <a:ext cx="8352928" cy="460851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innowacji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</a:t>
            </a:r>
          </a:p>
          <a:p>
            <a:pPr marL="0" indent="0">
              <a:buNone/>
            </a:pP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wspomaganie dzieci w rozwijaniu uzdolnień oraz kształtowanie czynności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intelektualnych</a:t>
            </a:r>
          </a:p>
          <a:p>
            <a:pPr marL="0" lvl="0" indent="0">
              <a:buNone/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potrzebnych im w codziennych sytuacjach i w dalszej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edukacji,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wykształcenie postaw twórczych, pomagających pokonywać trudności poprzez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inspirujący</a:t>
            </a:r>
          </a:p>
          <a:p>
            <a:pPr marL="0" lvl="0" indent="0">
              <a:buNone/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charakter zabaw i gier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czytelniczych,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wyzwalanie pozytywnych emocji, wpływających na rozwinięcie zainteresowania kodem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literowym,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kształtowanie u dzieci odporności emocjonalnej koniecznej do racjonalnego radzenia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sobie </a:t>
            </a:r>
          </a:p>
          <a:p>
            <a:pPr marL="0" lvl="0" indent="0">
              <a:buNone/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w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nowych i trudnych sytuacjach, w tym także do łagodniejszego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znoszenia stresów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porażek,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uchronienie przed frustracją związaną z nauką czytania poprzez zastosowanie imienia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własnego </a:t>
            </a:r>
          </a:p>
          <a:p>
            <a:pPr marL="0" lvl="0" indent="0">
              <a:buNone/>
            </a:pP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dziecka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jako nośnika wiedzy o piśmie oraz impulsy płynące od nauczyciela,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 nauczania </a:t>
            </a:r>
            <a:endParaRPr lang="pl-PL" sz="40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w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dotychczasowym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rozumieniu,</a:t>
            </a: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całościowe rozpoznawanie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wyrazów,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doprowadzenie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dziecka do sprawności w czytaniu w zakresie wszystkich liter,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znajdujących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 </a:t>
            </a:r>
            <a:endParaRPr lang="pl-PL" sz="40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w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polskim alfabecie w wieku nie późniejszym niż 5 rok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życia.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76056" y="1556792"/>
            <a:ext cx="3456384" cy="4620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Autor : mgr Kamila Małachowska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Obraz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883"/>
            <a:ext cx="1523797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95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2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2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2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2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25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2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2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25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2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2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25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25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25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25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325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25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25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325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25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7544" y="1628800"/>
            <a:ext cx="4320480" cy="1410171"/>
          </a:xfrm>
        </p:spPr>
        <p:txBody>
          <a:bodyPr>
            <a:normAutofit fontScale="25000" lnSpcReduction="20000"/>
          </a:bodyPr>
          <a:lstStyle/>
          <a:p>
            <a:r>
              <a:rPr lang="pl-PL" sz="6400" dirty="0">
                <a:latin typeface="Garamond" panose="02020404030301010803" pitchFamily="18" charset="0"/>
              </a:rPr>
              <a:t> </a:t>
            </a:r>
          </a:p>
          <a:p>
            <a:r>
              <a:rPr lang="pl-PL" sz="6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  <a:p>
            <a:pPr algn="ctr"/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Innowacja wczesnej nauki czytania </a:t>
            </a:r>
          </a:p>
          <a:p>
            <a:pPr algn="ctr"/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realizowana była przez wszystkie nauczycielki</a:t>
            </a:r>
          </a:p>
          <a:p>
            <a:pPr algn="ctr"/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w latach 2009 – 2011. </a:t>
            </a:r>
          </a:p>
          <a:p>
            <a:pPr algn="ctr"/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Obecnie realizowana jest przez autorkę </a:t>
            </a:r>
          </a:p>
          <a:p>
            <a:pPr algn="ctr"/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jako program własny w grupie, </a:t>
            </a:r>
          </a:p>
          <a:p>
            <a:pPr algn="ctr"/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której prowadzi pracę </a:t>
            </a:r>
          </a:p>
          <a:p>
            <a:pPr algn="ctr"/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opiekuńczo – dydaktyczno – wychowawczą  .</a:t>
            </a:r>
            <a:r>
              <a:rPr lang="pl-PL" sz="7200" b="0" i="1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esktop\prez. fotki\Prezentacja p-lna\Czytanie\DSC015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3528392" cy="2448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prez. fotki\Prezentacja p-lna\Czytanie\DSC015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2" y="3645024"/>
            <a:ext cx="3528000" cy="2469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prez. fotki\Prezentacja p-lna\Czytanie\DSC01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528000" cy="24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31640" y="349036"/>
            <a:ext cx="6552728" cy="1152128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pl-PL" sz="38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,,WYKORZYSTYWANIE ZABAW LOGOPEDYCZNYCH </a:t>
            </a:r>
          </a:p>
          <a:p>
            <a:pPr algn="ctr"/>
            <a:r>
              <a:rPr lang="pl-PL" sz="38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DO ROZBUDZANIA AKTYWNOŚCI SŁOWNEJ </a:t>
            </a:r>
          </a:p>
          <a:p>
            <a:pPr algn="ctr"/>
            <a:r>
              <a:rPr lang="pl-PL" sz="38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ORAZ POPRAWNEGO OPANOWANIA JĘZYKA </a:t>
            </a:r>
          </a:p>
          <a:p>
            <a:pPr algn="ctr"/>
            <a:r>
              <a:rPr lang="pl-PL" sz="38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PRZEZ DZIECI W WIEKU PRZEDSZKOLNYM”</a:t>
            </a:r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251520" y="1472288"/>
            <a:ext cx="5616624" cy="504056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innowacji</a:t>
            </a: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</a:t>
            </a:r>
          </a:p>
          <a:p>
            <a:pPr marL="0" indent="0">
              <a:buNone/>
            </a:pP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zapobieganie powstawaniu zaburzeń mowy u dzieci oraz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stymulowanie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ich rozwoju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taki sposób, by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potrafiły</a:t>
            </a:r>
          </a:p>
          <a:p>
            <a:pPr marL="0" lvl="0" indent="0">
              <a:buNone/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porozumiewać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z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otoczeniem,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wyrobienie i utrwalenie właściwego toru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oddechowego,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kształcenie umiejętności uważnego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słuchania,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usprawnienie motoryki narządów artykulacyjnych oraz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ich właściwej koordynacji,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stymulowanie opóźnionego rozwoju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mowy,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rozwijanie percepcji słuchowej przez kształcenie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wrażliwości słuchowej,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ustalenie nieprawidłowo realizowanych głosek oraz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sposobu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ich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wymowy,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wywołanie prawidłowej artykulacji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głosek,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wdrażanie dzieci do twórczej aktywności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słownej,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wzbogacenie słownictwa, reedukacja od strony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gramatycznej mowy,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wyrównanie szans edukacyjnych dzieci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zaburzeniami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mowy.</a:t>
            </a:r>
            <a:endParaRPr lang="pl-PL" sz="3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5868144" y="1535041"/>
            <a:ext cx="2952328" cy="462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Autor : mgr Kamila Małachowska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Symbol zastępczy zawartości 7" descr="C:\Users\User\AppData\Local\Microsoft\Windows\Temporary Internet Files\Content.IE5\Z2OTN5NH\DSC01036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962072"/>
            <a:ext cx="3384376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prez. fotki\Prezentacja p-lna\Logopedia\DSC01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72" y="4365104"/>
            <a:ext cx="3384000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40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3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3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3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latin typeface="Comic Sans MS" panose="030F0702030302020204" pitchFamily="66" charset="0"/>
              </a:rPr>
              <a:t/>
            </a:r>
            <a:br>
              <a:rPr lang="pl-PL" sz="3100" b="1" dirty="0" smtClean="0">
                <a:latin typeface="Comic Sans MS" panose="030F0702030302020204" pitchFamily="66" charset="0"/>
              </a:rPr>
            </a:br>
            <a:r>
              <a:rPr lang="pl-PL" sz="3100" b="1" dirty="0">
                <a:latin typeface="Comic Sans MS" panose="030F0702030302020204" pitchFamily="66" charset="0"/>
              </a:rPr>
              <a:t/>
            </a:r>
            <a:br>
              <a:rPr lang="pl-PL" sz="3100" b="1" dirty="0">
                <a:latin typeface="Comic Sans MS" panose="030F0702030302020204" pitchFamily="66" charset="0"/>
              </a:rPr>
            </a:br>
            <a: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WSPÓŁPRACA </a:t>
            </a:r>
            <a:r>
              <a:rPr lang="pl-PL" sz="31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PRZEDSZKOLA </a:t>
            </a:r>
            <a: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31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RADĄ RODZICÓW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7544" y="1700808"/>
            <a:ext cx="4474840" cy="424847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Przedszkole systematycznie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współdziała </a:t>
            </a: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rodzicami. </a:t>
            </a:r>
            <a:endParaRPr lang="pl-PL" sz="3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Wśród </a:t>
            </a: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form takiego współdziałania są m.in. </a:t>
            </a:r>
            <a:endParaRPr lang="pl-PL" sz="3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uroczystości </a:t>
            </a: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zajęcia </a:t>
            </a: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otwarte </a:t>
            </a: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rodziców. </a:t>
            </a:r>
            <a:endParaRPr lang="pl-PL" sz="3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Rodzice mogą obserwować </a:t>
            </a: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swoje maluchy </a:t>
            </a:r>
            <a:endParaRPr lang="pl-PL" sz="3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działaniu i włączać się </a:t>
            </a: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różne aktywności. </a:t>
            </a:r>
            <a:endParaRPr lang="pl-PL" sz="3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Ponadto </a:t>
            </a: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współdecydują w sprawach  przedszkola i wyrażają swoją opinię </a:t>
            </a:r>
            <a:endParaRPr lang="pl-PL" sz="3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temat jego funkcjonowania.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Mają </a:t>
            </a: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wpływ na koncepcję pracy placówki, </a:t>
            </a:r>
            <a:endParaRPr lang="pl-PL" sz="3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ofertę </a:t>
            </a: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zajęć dodatkowych oraz organizację </a:t>
            </a:r>
            <a:endParaRPr lang="pl-PL" sz="3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ważnych </a:t>
            </a:r>
            <a:r>
              <a:rPr lang="pl-PL" sz="3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wydarzeń </a:t>
            </a:r>
            <a:r>
              <a:rPr lang="pl-PL" sz="3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przedszkolnych.</a:t>
            </a:r>
            <a:endParaRPr lang="pl-PL" sz="3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88024" y="1600200"/>
            <a:ext cx="3898776" cy="452596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pl-PL" sz="3400" b="1" dirty="0" smtClean="0">
              <a:latin typeface="Comic Sans MS" panose="030F0702030302020204" pitchFamily="66" charset="0"/>
            </a:endParaRP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Dziecko i  rodzice - Rodzina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87869"/>
            <a:ext cx="3312368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4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99792" y="318803"/>
            <a:ext cx="3456384" cy="778098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,,MAŁY SPORTOWIEC”</a:t>
            </a:r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796136" y="836712"/>
            <a:ext cx="2746648" cy="648071"/>
          </a:xfrm>
        </p:spPr>
        <p:txBody>
          <a:bodyPr>
            <a:normAutofit fontScale="47500" lnSpcReduction="20000"/>
          </a:bodyPr>
          <a:lstStyle/>
          <a:p>
            <a:endParaRPr lang="pl-PL" i="1" dirty="0" smtClean="0"/>
          </a:p>
          <a:p>
            <a:endParaRPr lang="pl-PL" sz="2100" b="0" dirty="0" smtClean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r>
              <a:rPr lang="pl-PL" sz="34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Autor: mgr Alicja </a:t>
            </a:r>
            <a:r>
              <a:rPr lang="pl-PL" sz="34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Prokopów</a:t>
            </a:r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23528" y="1916832"/>
            <a:ext cx="4608512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innowacji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</a:t>
            </a:r>
          </a:p>
          <a:p>
            <a:pPr marL="0" indent="0">
              <a:buNone/>
            </a:pP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rozwijanie dużej i małej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motoryki,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opanowanie nowych umiejętności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ruchowych,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kształtowanie prawidłowej postawy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ciała,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poznanie swoich możliwości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fizycznych,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kształtowanie bezpiecznych zachowań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u dzieci w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czasie aktywności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ruchowej,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kształtowanie pożądanych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nawyków</a:t>
            </a:r>
          </a:p>
          <a:p>
            <a:pPr marL="0" lvl="0" indent="0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prozdrowotnych,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wdrażanie dzieci do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współzawodnictwa</a:t>
            </a:r>
          </a:p>
          <a:p>
            <a:pPr marL="0" lvl="0" indent="0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(zdrowej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rywalizacji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),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propagowanie kultury fizycznej we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współpracy ze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środowiskiem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lokalnym.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 descr="C:\Users\User\Pictures\2013-10-27\1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114594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http://l.thumbs.canstockphoto.com/canstock1167565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1584176" cy="1314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631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PROJEKTY EDUKACYJNE</a:t>
            </a:r>
            <a:b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REALIZOWANE W PRZEDSZKOLU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4008" y="2276872"/>
            <a:ext cx="4040188" cy="19442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Projekt w edukacji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przedsięwzięcie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innowacyjne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wymagające odmiennych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 dotychczas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stosowanych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metod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działania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efektywniejszych sposobów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komunikowania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i współpracy.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 descr="C:\Users\user\Desktop\prez. fotki\Prezentacja p-lna\zdj. p -la i szkół\DSC0142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3538736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115616" y="4581128"/>
            <a:ext cx="6768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Projekt edukacyjny jest metodą efektywną i skuteczną.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wśród dzieci samodzielność, umiejętność współdziałania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grupie rówieśniczej, pobudza rozwój poznawczy i emocjonalny,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zainteresowania, uzdolnienia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twórcze myślenie. </a:t>
            </a:r>
          </a:p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szansą na uczynienie z procesu uczenia się wspólnej zabawy,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przypadku przedszkolaków ma bardzo istotne znaczenie. </a:t>
            </a:r>
          </a:p>
        </p:txBody>
      </p:sp>
    </p:spTree>
    <p:extLst>
      <p:ext uri="{BB962C8B-B14F-4D97-AF65-F5344CB8AC3E}">
        <p14:creationId xmlns:p14="http://schemas.microsoft.com/office/powerpoint/2010/main" val="10393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5256584" cy="562074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3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DZIECKO W 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KRAINIE BAŚNI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 BAJEK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”</a:t>
            </a:r>
            <a:r>
              <a:rPr lang="pl-PL" sz="2200" dirty="0">
                <a:latin typeface="Garamond" panose="02020404030301010803" pitchFamily="18" charset="0"/>
              </a:rPr>
              <a:t> </a:t>
            </a:r>
            <a:r>
              <a:rPr lang="pl-PL" dirty="0" smtClean="0">
                <a:latin typeface="Garamond" panose="02020404030301010803" pitchFamily="18" charset="0"/>
              </a:rPr>
              <a:t/>
            </a:r>
            <a:br>
              <a:rPr lang="pl-PL" dirty="0" smtClean="0">
                <a:latin typeface="Garamond" panose="02020404030301010803" pitchFamily="18" charset="0"/>
              </a:rPr>
            </a:br>
            <a:r>
              <a:rPr lang="pl-PL" sz="2000" dirty="0">
                <a:latin typeface="Garamond" panose="02020404030301010803" pitchFamily="18" charset="0"/>
              </a:rPr>
              <a:t/>
            </a:r>
            <a:br>
              <a:rPr lang="pl-PL" sz="2000" dirty="0">
                <a:latin typeface="Garamond" panose="02020404030301010803" pitchFamily="18" charset="0"/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>
          <a:xfrm>
            <a:off x="323528" y="1052736"/>
            <a:ext cx="8568952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PROJEKTU:</a:t>
            </a:r>
          </a:p>
          <a:p>
            <a:pPr lvl="0">
              <a:buBlip>
                <a:blip r:embed="rId2"/>
              </a:buBlip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promowanie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wśród dzieci czytania baśni i bajek, jako sposobu wpływania na ich rozwój,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kształcenie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zdobywanie wiedzy i wychowanie szczęśliwego człowieka,</a:t>
            </a:r>
          </a:p>
          <a:p>
            <a:pPr lvl="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rozbudzanie potrzeby kontaktu z książką, literaturą dziecięcą i teatrem,</a:t>
            </a:r>
          </a:p>
          <a:p>
            <a:pPr lvl="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włączanie rodziców do aktywnej realizacji zadań wynikających z projektu,</a:t>
            </a:r>
          </a:p>
          <a:p>
            <a:pPr lvl="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budzenie zaciekawienia książką poprzez zabawy literacko – teatralno – artystyczne,</a:t>
            </a:r>
          </a:p>
          <a:p>
            <a:pPr lvl="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samodzielne próby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tworzenia oraz doskonalenie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umiejętności analizowania treści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baśni i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bajek 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wyrabianie umiejętności poprawnego posługiwania się językiem ojczystym,</a:t>
            </a:r>
          </a:p>
          <a:p>
            <a:pPr lvl="0">
              <a:buBlip>
                <a:blip r:embed="rId2"/>
              </a:buBlip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wyzwalanie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 dzieci ekspresji twórczej inspirowanej tematyką baśni, rozwijanie mowy, pamięci, fantazji  i wyobraźni,</a:t>
            </a:r>
          </a:p>
          <a:p>
            <a:pPr lvl="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przekazywanie za pośrednictwem literatury wartości moralnych, rozumienie przesłania moralnego baśni – uwrażliwienie na krzywdę ludzką,</a:t>
            </a:r>
          </a:p>
          <a:p>
            <a:pPr lvl="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wspomaganie w poznawaniu różnych postaw bohaterów literackich – próby ich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oceny;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odróżnianie dobra od zła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w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postępowaniu ludzi i zwierząt,</a:t>
            </a:r>
          </a:p>
          <a:p>
            <a:pPr lvl="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wdrażanie dzieci do zachowań tolerancyjnych, akceptujących, otwartych na potrzeby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problemy drugiego człowieka, uczenie sposobów radzenia sobie z własnymi emocjami,</a:t>
            </a:r>
          </a:p>
          <a:p>
            <a:pPr lvl="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doskonalenie pamięci potrzebnej do opanowania tekstów ról, wierszy, piosenek w przygotowywanych inscenizacjach baśni i bajek,</a:t>
            </a:r>
          </a:p>
          <a:p>
            <a:pPr lvl="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kształtowanie postawy odwagi i pokonywania nieśmiałości w obliczu zetknięcia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widownią, 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wdrażanie do niesienia innym radości z przeżywania ,, żywego słowa”, wspólnego kulturalnego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spędzania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czasu wolnego poprzez prezentowanie przygotowanych przedstawień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zaproszonym gościom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 rodzicom, dzieciom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z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innych grup, osobom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zewnątrz przedszkola.</a:t>
            </a:r>
          </a:p>
          <a:p>
            <a:endParaRPr lang="pl-PL" sz="1400" dirty="0"/>
          </a:p>
        </p:txBody>
      </p:sp>
      <p:sp>
        <p:nvSpPr>
          <p:cNvPr id="11" name="Symbol zastępczy tekstu 2"/>
          <p:cNvSpPr>
            <a:spLocks noGrp="1"/>
          </p:cNvSpPr>
          <p:nvPr>
            <p:ph type="body" idx="1"/>
          </p:nvPr>
        </p:nvSpPr>
        <p:spPr>
          <a:xfrm>
            <a:off x="5580112" y="476672"/>
            <a:ext cx="2962672" cy="864096"/>
          </a:xfrm>
        </p:spPr>
        <p:txBody>
          <a:bodyPr>
            <a:normAutofit fontScale="40000" lnSpcReduction="20000"/>
          </a:bodyPr>
          <a:lstStyle/>
          <a:p>
            <a:endParaRPr lang="pl-PL" i="1" dirty="0" smtClean="0"/>
          </a:p>
          <a:p>
            <a:endParaRPr lang="pl-PL" sz="2100" b="0" dirty="0" smtClean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r>
              <a:rPr lang="pl-PL" sz="40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Autor: mgr Kamila Małachowska</a:t>
            </a:r>
            <a:endParaRPr lang="pl-PL" sz="4000" b="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/>
          </a:p>
        </p:txBody>
      </p:sp>
      <p:pic>
        <p:nvPicPr>
          <p:cNvPr id="6" name="Obraz 5" descr="http://l.thumbs.canstockphoto.com/canstock696102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40768"/>
            <a:ext cx="1512168" cy="1373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061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1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sz="half" idx="2"/>
          </p:nvPr>
        </p:nvSpPr>
        <p:spPr>
          <a:xfrm>
            <a:off x="179512" y="260648"/>
            <a:ext cx="8568952" cy="648072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Projekt realizowany był w roku szkolnym 2011/ 2012 przez nauczycielki we wszystkich grupach przedszkolnych. Najważniejsze treści zawarte w projekcie, prowadzące do osiągnięcia celów </a:t>
            </a:r>
            <a:endParaRPr lang="pl-PL" sz="2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przewidzianych umiejętności dziecka, 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ujęte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realizowane były w 10 obszarach tematycznych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</a:t>
            </a:r>
          </a:p>
          <a:p>
            <a:pPr marL="0" indent="0" algn="ctr">
              <a:buNone/>
            </a:pPr>
            <a:endParaRPr lang="pl-PL" sz="25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500" b="1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 MOJA PRZYJACIÓŁKA – KSIĄŻKA”</a:t>
            </a:r>
          </a:p>
          <a:p>
            <a:pPr marL="0" indent="0">
              <a:buNone/>
            </a:pPr>
            <a:endParaRPr lang="pl-PL" sz="25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rozbudzały zainteresowania literaturą dziecięcą. Kształtowały w dzieciach 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umiejętność</a:t>
            </a:r>
          </a:p>
          <a:p>
            <a:pPr marL="0" indent="0" algn="ctr">
              <a:buNone/>
            </a:pP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okazywania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szacunku względem książki, jako źródła wiedzy i niezapomnianych dziecięcych przeżyć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pl-PL" sz="25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  <a:r>
              <a:rPr lang="pl-PL" sz="2500" b="1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,,BIBLIOTEKA – KOPALNIA WIEDZY”</a:t>
            </a:r>
          </a:p>
          <a:p>
            <a:pPr marL="0" indent="0">
              <a:buNone/>
            </a:pPr>
            <a:endParaRPr lang="pl-PL" sz="25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poznały miejsca, w których można kupić lub wypożyczyć książki. </a:t>
            </a:r>
            <a:endParaRPr lang="pl-PL" sz="2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Uczyły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się, jak należy kulturalnie zachowywać się w miejscach użyteczności publicznej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pl-PL" sz="25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5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  <a:r>
              <a:rPr lang="pl-PL" sz="2500" b="1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,,ZAPROSZENIE DO ŚWIATA BAŚNI I BAJEK”</a:t>
            </a:r>
          </a:p>
          <a:p>
            <a:pPr marL="0" indent="0">
              <a:buNone/>
            </a:pPr>
            <a:endParaRPr lang="pl-PL" sz="25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każdej grupie wiekowej nauczycielki codziennie stwarzały dzieciom okazje do kontaktu ze światem </a:t>
            </a:r>
            <a:endParaRPr lang="pl-PL" sz="2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baśni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bajek, dbając o różnorodność metod, form, środków ich przekazywania. </a:t>
            </a:r>
          </a:p>
          <a:p>
            <a:pPr marL="0" indent="0">
              <a:buNone/>
            </a:pP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  <a:r>
              <a:rPr lang="pl-PL" sz="2500" b="1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,,I MY JESTEŚMY AUTORAMI BAJKI”</a:t>
            </a:r>
          </a:p>
          <a:p>
            <a:pPr marL="0" indent="0">
              <a:buNone/>
            </a:pPr>
            <a:endParaRPr lang="pl-PL" sz="25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zachęcały dzieci do wspólnego układania krótkich bajek, 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samodzielnego </a:t>
            </a:r>
          </a:p>
          <a:p>
            <a:pPr marL="0" indent="0" algn="ctr">
              <a:buNone/>
            </a:pP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tworzenia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scenek i dialogów oraz wymyślania innych 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zakończeń do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znanych im baśni i bajek.</a:t>
            </a:r>
          </a:p>
          <a:p>
            <a:pPr marL="0" indent="0">
              <a:buNone/>
            </a:pP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  <a:r>
              <a:rPr lang="pl-PL" sz="2500" b="1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,,WOKÓŁ BAJKI I BAŚNI”</a:t>
            </a:r>
          </a:p>
          <a:p>
            <a:pPr marL="0" indent="0" algn="ctr">
              <a:buNone/>
            </a:pP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ramach tego obszaru zaplanowano powiązanie treści bajek i baśni </a:t>
            </a:r>
            <a:endParaRPr lang="pl-PL" sz="2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różnymi formami ekspresji 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dziecka: słowną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ruchową, 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muzyczną i plastyczną.</a:t>
            </a:r>
            <a:endParaRPr lang="pl-PL" sz="25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Tematyka zajęć 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kółka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plastycznego poświęcona została bajkowym klimatom pod hasłem </a:t>
            </a:r>
          </a:p>
          <a:p>
            <a:pPr marL="0" indent="0" algn="ctr">
              <a:buNone/>
            </a:pP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Kolorowy świat baśni i bajek”.</a:t>
            </a:r>
          </a:p>
          <a:p>
            <a:pPr marL="0" indent="0" algn="ctr">
              <a:buNone/>
            </a:pP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Ogłoszony został konkursy: plastyczny pt. ,,Moja ulubiona postać bajkowa”, konkurs piosenki </a:t>
            </a:r>
            <a:endParaRPr lang="pl-PL" sz="2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tematyce bajkowej oraz konkurs wiedzy 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dotyczący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znajomości literatury 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dziecięcej.</a:t>
            </a:r>
            <a:endParaRPr lang="pl-PL" sz="25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Kółko Teatralne </a:t>
            </a: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przygotowało inscenizację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wiersza Juliana Tuwima pt. ,,Rzepka” </a:t>
            </a:r>
            <a:endParaRPr lang="pl-PL" sz="2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wykonaniu rodziców naszych przedszkolaków.   </a:t>
            </a: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Obraz 2" descr="http://l.thumbs.canstockphoto.com/canstock696089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22593"/>
            <a:ext cx="1283583" cy="129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220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0" fill="hold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 fill="hold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0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0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0" fill="hold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0" fill="hold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0"/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0" fill="hold"/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0" fill="hold"/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0"/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0" fill="hold"/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0"/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0" fill="hold"/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0" fill="hold"/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0"/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0" fill="hold"/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0" fill="hold"/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0"/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0" fill="hold"/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0" fill="hold"/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0"/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0" fill="hold"/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0" fill="hold"/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0"/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0" fill="hold"/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0" fill="hold"/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0"/>
                                        <p:tgtEl>
                                          <p:spTgt spid="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0" fill="hold"/>
                                        <p:tgtEl>
                                          <p:spTgt spid="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0" fill="hold"/>
                                        <p:tgtEl>
                                          <p:spTgt spid="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23528" y="260648"/>
            <a:ext cx="8496944" cy="63367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l-PL" sz="5600" b="1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,,MOJA PIERWSZA KSIĄŻECZKA”</a:t>
            </a:r>
          </a:p>
          <a:p>
            <a:pPr marL="0" indent="0">
              <a:buNone/>
            </a:pP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wspólnie z nauczycielkami, raz w miesiącu, wymyślały treści bajek oraz tworzyły do nich ilustracje.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Fragmenty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bajek zostały odczytane przez panią Dyrektor podczas konkursu wiedzy dotyczącego znajomości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bajek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baśni. Ogłoszony został także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konkurs na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napisanie bajki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rodziców wspólnie z dzieckiem pt. ,,Dawno, dawno temu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..”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  <a:r>
              <a:rPr lang="pl-PL" sz="5600" b="1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,,JESTEŚMY WIDZAMI”</a:t>
            </a:r>
          </a:p>
          <a:p>
            <a:pPr marL="0" indent="0">
              <a:buNone/>
            </a:pP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Realizując to zadanie umożliwiono dzieciom oglądanie teatrzyków i inscenizacji bajek i baśni,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przygotowanych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profesjonalne agencje aktorskie. </a:t>
            </a:r>
          </a:p>
          <a:p>
            <a:pPr marL="0" indent="0" algn="ctr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Ponadto dzieci wyjechały do Teatru Miniatura w Gdańsku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przedstawienia pt. „Piotruś Pan” i 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,,Czerwony Kapturek”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–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dodatkową atrakcją było zwiedzanie teatru od kulis oraz poznawanie pracy ludzi teatru.</a:t>
            </a: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  <a:r>
              <a:rPr lang="pl-PL" sz="5600" b="1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,,SAMI TWORZYMY PRZEDSTAWIENIA”</a:t>
            </a:r>
          </a:p>
          <a:p>
            <a:pPr marL="0" indent="0">
              <a:buNone/>
            </a:pP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Mali aktorzy z najstarszych grup przedszkolnych wraz z nauczycielkami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przygotowali i prezentowali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przedszkolnej scenie małe formy teatralne:</a:t>
            </a: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 grzybkiem” i ,,Srebrna Gwiazdka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 ( grupa IV ),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,,Wigilijna opowieść” i ,,Cztery pory roku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 grupa V ), 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,,O murzyńskiej córeczce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 grupa VI ),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,,Czerwony Kapturek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 grupa VII ).  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600" b="1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,,BAJKA LEKIEM NA ZŁO”</a:t>
            </a:r>
          </a:p>
          <a:p>
            <a:pPr marL="0" indent="0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  <a:p>
            <a:pPr marL="0" indent="0" algn="ctr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Celem projektu było nie tylko zapoznanie dzieci z utworami literatury dziecięcej,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ale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również uświadomienie przedszkolakom, że bajka może pomóc dzieciom w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radzeniu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sobie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negatywnymi uczuciami – lękiem, agresją, złością.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Bajki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stanowiły również stały element relaksacyjny podczas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poobiedniego odpoczynku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600" b="1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,,NAJPIĘKNIEJ CZYTA MOJA MAMA I MÓJ TATA”</a:t>
            </a:r>
          </a:p>
          <a:p>
            <a:pPr marL="0" indent="0">
              <a:buNone/>
            </a:pPr>
            <a:endParaRPr lang="pl-PL" sz="5600" b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zachęcały rodziców do czytania dzieciom książek w domu </a:t>
            </a:r>
            <a:endParaRPr lang="pl-PL" sz="5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uświadamiały im korzystne aspekty wspólnego czytania.</a:t>
            </a:r>
          </a:p>
          <a:p>
            <a:pPr marL="0" indent="0" algn="ctr">
              <a:buNone/>
            </a:pPr>
            <a:r>
              <a:rPr lang="pl-PL" sz="5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Rodzice czytali bajki naszym przedszkolakom podczas cyklicznych </a:t>
            </a:r>
            <a:r>
              <a:rPr lang="pl-PL" sz="5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spotkań.</a:t>
            </a:r>
            <a:endParaRPr lang="pl-PL" sz="5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/>
          </a:p>
        </p:txBody>
      </p:sp>
      <p:pic>
        <p:nvPicPr>
          <p:cNvPr id="5" name="Obraz 4" descr="http://l.thumbs.canstockphoto.com/canstock863577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35219"/>
            <a:ext cx="1271725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91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0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0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0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0" fill="hold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0" fill="hold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0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0"/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0" fill="hold"/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0" fill="hold"/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0"/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0" fill="hold"/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0" fill="hold"/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0"/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0" fill="hold"/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0" fill="hold"/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prez. fotki\Prezentacja p-lna\bajki\bajki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16344"/>
            <a:ext cx="3527375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prez. fotki\Prezentacja p-lna\bajki\bajki A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600"/>
            <a:ext cx="3528392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Zdjęcia grupowe\Biblioteka i wystawa\DSC01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3528392" cy="244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Obraz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74" y="4077072"/>
            <a:ext cx="3528000" cy="2448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prez. fotki\Prezentacja p-lna\bajki\postać bajkow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2856"/>
            <a:ext cx="3538736" cy="244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9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548680"/>
            <a:ext cx="4320480" cy="634082"/>
          </a:xfrm>
        </p:spPr>
        <p:txBody>
          <a:bodyPr>
            <a:normAutofit fontScale="90000"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MALI MIŁOŚNICY </a:t>
            </a: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PRZYRODY</a:t>
            </a:r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”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931734" y="1772816"/>
            <a:ext cx="7827074" cy="468052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projektu:</a:t>
            </a:r>
          </a:p>
          <a:p>
            <a:pPr marL="0" indent="0">
              <a:buNone/>
            </a:pPr>
            <a:endParaRPr lang="pl-PL" sz="33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Promowanie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wśród dzieci i ich rodzin zagadnień związanych z ochroną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i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kształtowaniem środowiska człowieka poprzez świadome i </a:t>
            </a: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zamierzone</a:t>
            </a:r>
          </a:p>
          <a:p>
            <a:pPr marL="0" lvl="0" indent="0">
              <a:buNone/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działania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aktywny udział dzieci w tych działaniach.</a:t>
            </a:r>
          </a:p>
          <a:p>
            <a:pPr>
              <a:buBlip>
                <a:blip r:embed="rId2"/>
              </a:buBlip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Poznanie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sposobów ochrony środowiska.</a:t>
            </a:r>
          </a:p>
          <a:p>
            <a:pPr lvl="0">
              <a:buBlip>
                <a:blip r:embed="rId2"/>
              </a:buBlip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Poznanie przyczyn konieczności ochrony środowiska przez człowieka.</a:t>
            </a:r>
          </a:p>
          <a:p>
            <a:pPr lvl="0">
              <a:buBlip>
                <a:blip r:embed="rId2"/>
              </a:buBlip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Rozwijanie postawy emocjonalnej względem otaczającej nas </a:t>
            </a: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przyrody</a:t>
            </a:r>
          </a:p>
          <a:p>
            <a:pPr marL="0" lvl="0" indent="0">
              <a:buNone/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ożywionej i nieożywionej.</a:t>
            </a:r>
          </a:p>
          <a:p>
            <a:pPr lvl="0">
              <a:buBlip>
                <a:blip r:embed="rId2"/>
              </a:buBlip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Wyrabianie nawyków prowadzących do ochrony środowiska.</a:t>
            </a:r>
          </a:p>
          <a:p>
            <a:pPr lvl="0">
              <a:buBlip>
                <a:blip r:embed="rId2"/>
              </a:buBlip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Kształtowanie umiejętności przewidywania skutków negatywnych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zachowań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względem przyrody oraz unikanie ich.</a:t>
            </a:r>
          </a:p>
          <a:p>
            <a:pPr lvl="0">
              <a:buBlip>
                <a:blip r:embed="rId2"/>
              </a:buBlip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Wyrabianie umiejętności dostrzegania zjawisk w ekosystemach.</a:t>
            </a:r>
          </a:p>
          <a:p>
            <a:pPr lvl="0">
              <a:buBlip>
                <a:blip r:embed="rId2"/>
              </a:buBlip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Umacnianie pozytywnych przekonań wobec określonych zjawisk </a:t>
            </a: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i obiektów</a:t>
            </a:r>
          </a:p>
          <a:p>
            <a:pPr marL="0" lvl="0" indent="0">
              <a:buNone/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przyrodniczych, </a:t>
            </a: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także względem czynów </a:t>
            </a: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podejmowanych przez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ludzi.</a:t>
            </a: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Symbol zastępczy tekstu 2"/>
          <p:cNvSpPr txBox="1">
            <a:spLocks/>
          </p:cNvSpPr>
          <p:nvPr/>
        </p:nvSpPr>
        <p:spPr>
          <a:xfrm>
            <a:off x="6012160" y="1052736"/>
            <a:ext cx="2746648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i="1" dirty="0" smtClean="0"/>
          </a:p>
          <a:p>
            <a:endParaRPr lang="pl-PL" sz="2100" b="0" dirty="0" smtClean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r>
              <a:rPr lang="pl-PL" sz="40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Autor: mgr Agnieszka Kuhn </a:t>
            </a:r>
          </a:p>
          <a:p>
            <a:endParaRPr lang="pl-PL" dirty="0"/>
          </a:p>
        </p:txBody>
      </p:sp>
      <p:pic>
        <p:nvPicPr>
          <p:cNvPr id="10" name="Obraz 9" descr="http://l.thumbs.canstockphoto.com/canstock748112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1440160" cy="1338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877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3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3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83568" y="764704"/>
            <a:ext cx="81186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ramach realizacji projektu w roku szkolnym 2012/2013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opracowały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grupowy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regulamin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„Przyjaciel Przyrody”.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salach powstały kąciki przyrody,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których  gromadzono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dary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lasów, sadów i ogrodów, itd.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organizowały zajęcia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tematyczne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zakresu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ekologii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segregowanie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odpadów, oszczędzanie energii, wody itd.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zdobywały i poszerzały wiadomości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zwierzętach i roślinach w różnych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porach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roku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poszczególnych ekosystemach.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Miały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okazję obejrzeć teatrzyki o tematyce ekologicznej pt.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Przygody Pana Wodorka”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„Leśne opowieści o bardzo poważnej treści”.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Zorganizowano uroczystość z okazji Dnia Ziemi, podczas której ubrane na zielono dzieci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personel przedszkola, obejrzały inscenizację w wykonaniu starszych przedszkolaków.  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ciągu roku szkolnego odbywała się zbiórka baterii, korków plastikowych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makulatury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wprowadzono segregację śmieci.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Najstarsze dzieci wzięły udział m.in. w akcji „Sprzątanie Świata”. 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„ małych miłośników przyrody” zorganizowano wycieczki: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leśniczówki na zajęcia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leśniczym, do przedszkola i lasu w Osiecznej,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Akwarium w Gdyni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lasu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Radogoszczy.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terenie placówki odbył się Piknik Edukacyjny z Centrum EduFun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Gdyni. 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Podsumowaniem projektu był wernisaż prac plastycznych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temat: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„Jestem przyjacielem przyrody”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przeprowadzenie konkursu wiedzy o ekologii.</a:t>
            </a:r>
          </a:p>
        </p:txBody>
      </p:sp>
      <p:pic>
        <p:nvPicPr>
          <p:cNvPr id="11" name="Obraz 10" descr="http://l.thumbs.canstockphoto.com/canstock1102528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99" y="908720"/>
            <a:ext cx="1434465" cy="1434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8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la Beaty\edufun\100_6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" y="260648"/>
            <a:ext cx="3528392" cy="2447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la Beaty\oceanarium\100_6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41" y="3933056"/>
            <a:ext cx="3528392" cy="244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la Beaty\Osieczna\Obraz 0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1"/>
          <a:stretch/>
        </p:blipFill>
        <p:spPr bwMode="auto">
          <a:xfrm>
            <a:off x="5292080" y="260648"/>
            <a:ext cx="3528000" cy="2474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dla Beaty\edufun\100_69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06863"/>
            <a:ext cx="3528391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ymbol zastępczy zawartości 8" descr="http://starogard.edu.pl/content/image/401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92" y="2060848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35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295621"/>
            <a:ext cx="5040560" cy="634082"/>
          </a:xfrm>
        </p:spPr>
        <p:txBody>
          <a:bodyPr>
            <a:normAutofit fontScale="90000"/>
          </a:bodyPr>
          <a:lstStyle/>
          <a:p>
            <a:r>
              <a:rPr lang="pl-PL" sz="1800" b="1" dirty="0" smtClean="0">
                <a:latin typeface="Garamond" panose="02020404030301010803" pitchFamily="18" charset="0"/>
              </a:rPr>
              <a:t/>
            </a:r>
            <a:br>
              <a:rPr lang="pl-PL" sz="1800" b="1" dirty="0" smtClean="0"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WIELKIE SPRAWY 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MAŁYCH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LUDZI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”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987824" y="1268760"/>
            <a:ext cx="4536504" cy="792088"/>
          </a:xfrm>
        </p:spPr>
        <p:txBody>
          <a:bodyPr>
            <a:normAutofit fontScale="47500" lnSpcReduction="20000"/>
          </a:bodyPr>
          <a:lstStyle/>
          <a:p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pl-PL" sz="34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„Lata dziecięce są górami,</a:t>
            </a:r>
          </a:p>
          <a:p>
            <a:r>
              <a:rPr lang="pl-PL" sz="34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      </a:t>
            </a:r>
            <a:r>
              <a:rPr lang="pl-PL" sz="34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34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których rzeka bierze swój początek”.</a:t>
            </a: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23528" y="2187018"/>
            <a:ext cx="8291264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programu:</a:t>
            </a:r>
            <a:endParaRPr lang="pl-PL" sz="1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Uświadomienie dzieciom ich praw i obowiązków w celu ograniczenia z ich strony buntu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agresji oraz wyboru zachowań zmierzających do zgody, porozumienia, szacunku 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solidarności.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Promowanie praw dziecka 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przedszkolu.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Budzenie i rozwijanie poczucia własnej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wartości.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17833" y="3867360"/>
            <a:ext cx="3744416" cy="283038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Dziecko ma prawo</a:t>
            </a: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</a:t>
            </a:r>
          </a:p>
          <a:p>
            <a:pPr marL="0" indent="0">
              <a:buNone/>
            </a:pPr>
            <a:endParaRPr lang="pl-PL" sz="1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Prosić o to, czego chce, ale nie wymagać 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tego</a:t>
            </a: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lvl="0">
              <a:buBlip>
                <a:blip r:embed="rId2"/>
              </a:buBlip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Mieć i wyrażać swoje 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zdanie.</a:t>
            </a:r>
          </a:p>
          <a:p>
            <a:pPr lvl="0">
              <a:buBlip>
                <a:blip r:embed="rId2"/>
              </a:buBlip>
            </a:pP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Postępować </a:t>
            </a: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nielogicznie i nie uzasadniać 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tego.</a:t>
            </a:r>
            <a:endParaRPr lang="pl-PL" sz="2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Podejmować decyzje i nie ponosić ich 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konsekwencji</a:t>
            </a: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lvl="0">
              <a:buBlip>
                <a:blip r:embed="rId2"/>
              </a:buBlip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Decydować, czy chce się angażować </a:t>
            </a:r>
            <a:endParaRPr lang="pl-PL" sz="20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w </a:t>
            </a: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problemy innych 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ludzi.</a:t>
            </a:r>
            <a:endParaRPr lang="pl-PL" sz="2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 wiedzieć, nie znać, nie 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rozumieć.</a:t>
            </a:r>
            <a:endParaRPr lang="pl-PL" sz="2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Popełniać 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błędy.</a:t>
            </a:r>
            <a:endParaRPr lang="pl-PL" sz="2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Zmieniać </a:t>
            </a: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zdanie. </a:t>
            </a:r>
            <a:endParaRPr lang="pl-PL" sz="2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2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Zachować prywatność.</a:t>
            </a:r>
            <a:endParaRPr lang="pl-PL" sz="2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/>
          </a:p>
        </p:txBody>
      </p:sp>
      <p:sp>
        <p:nvSpPr>
          <p:cNvPr id="7" name="Symbol zastępczy tekstu 2"/>
          <p:cNvSpPr txBox="1">
            <a:spLocks/>
          </p:cNvSpPr>
          <p:nvPr/>
        </p:nvSpPr>
        <p:spPr>
          <a:xfrm>
            <a:off x="6372200" y="787252"/>
            <a:ext cx="2987824" cy="725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i="1" dirty="0" smtClean="0"/>
          </a:p>
          <a:p>
            <a:endParaRPr lang="pl-PL" sz="2100" b="0" dirty="0" smtClean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r>
              <a:rPr lang="pl-PL" sz="29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Autor: mgr Agnieszka Kuhn </a:t>
            </a:r>
          </a:p>
          <a:p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4736443" y="3836125"/>
            <a:ext cx="439248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Dziecko ma obowiązek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</a:t>
            </a:r>
          </a:p>
          <a:p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Postępować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zgodnie z ogólnie przyjętymi normami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/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w społeczności.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Używać form grzecznościowych wobec dorosłych 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/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i kolegów.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Dbać o bezpieczeństwo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własne i kolegów.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Starać się utrzymać porządek wokół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siebie.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Dbać o swój wygląd i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estetykę ubrania.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Przestrzegać zasad współżycia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społecznego.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Okazywać szacunek dorosłym i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kolegom.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Szanować wolność i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godność osobistą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drugiego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człowieka.</a:t>
            </a:r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Obraz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0465"/>
            <a:ext cx="1368152" cy="1402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68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3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3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3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3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3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3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3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6" grpId="0" build="p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4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5904656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pl-PL" sz="45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Nauczyciele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naszego przedszkola wychodzą z założenia,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że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oni i rodzice powinni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być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siebie sprzymierzeńcami, którzy dążą do stworzenia jak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najlepszych</a:t>
            </a: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warunków rozwoju dla swoich dzieci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wychowanków.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Współpraca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nauczyciela i rodziców musi opierać się na wzajemnym szacunku,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świadomości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roli, jaką sprawuje rodzic nad swoim dzieckiem oraz roli nauczyciela,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któremu Je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powierza. Obie strony muszą traktować siebie partnersko, podchodzić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siebie z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zaufaniem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życzliwością. Nauczyciel powinien sobie uświadomić,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że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rodzic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najważniejszą osobą w życiu dziecka,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on jedynie wspiera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rodzica </a:t>
            </a: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prawidłowym rozwoju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Jego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pociechy.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Nawiązanie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dobrych kontaktów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rodzicami wymaga czasu,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chęci i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pracy.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 jest tą osobą, która dąży do stworzenia dobrych relacji z rodzicami.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nauczycielowi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zależy na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dobrych kontaktach i współpracy, bo kiedy już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pozyska </a:t>
            </a: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rodziców,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staną się oni niezastąpionymi pomocnikami podczas różnego rodzaju imprez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uroczystości,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wycieczek. Rodzic poczuje się potrzebny, zobaczy radość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dumę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oczach swojego dziecka, będzie w stanie poświęcić wiele czasu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energii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pomoc nauczycielowi w różnych formach zajęć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</a:t>
            </a: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związku z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tym,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oferta edukacyjna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 </a:t>
            </a: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została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poszerzona </a:t>
            </a: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dodatkowe skierowane </a:t>
            </a:r>
            <a:endParaRPr lang="pl-PL" sz="4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głównie </a:t>
            </a:r>
            <a:r>
              <a:rPr lang="pl-PL" sz="4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rodziców naszych przedszkolaków.</a:t>
            </a: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Obraz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85184"/>
            <a:ext cx="1537613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890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4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4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4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40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4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40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1560" y="1124744"/>
            <a:ext cx="4330824" cy="511256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Realizacja programu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Wielkie sprawy małych ludzi”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zbiegła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z ogłoszeniem roku 2012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Rokiem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Janusza Korczaka.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związku z tym nadarzyła się świetna okazja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podjęcia wzmożonych działań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upowszechniających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ideę praw dziecka.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Opracowano przedszkolny harmonogram </a:t>
            </a: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działań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mających </a:t>
            </a: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celu przybliżenie dzieciom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sylwetki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Janusza Korczaka.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oparciu o książkę </a:t>
            </a: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„Król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Maciuś </a:t>
            </a: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I” </a:t>
            </a: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poznawały swoje </a:t>
            </a: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prawa, przygotowywały </a:t>
            </a: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inscenizacje, wykonywały prace plastyczne.</a:t>
            </a: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Jednym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założeń był konkurs wiedzy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temat „Dzieci z różnych stron </a:t>
            </a: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świata”.</a:t>
            </a: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udziału w konkursie zaproszono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Przedszkole Publiczne Nr 5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imienia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Janusza Korczaka. </a:t>
            </a:r>
            <a:endParaRPr lang="pl-PL" sz="2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Impreza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była wspaniałą okazją do zawarcia </a:t>
            </a: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nowych</a:t>
            </a:r>
          </a:p>
          <a:p>
            <a:pPr marL="0" indent="0" algn="ctr">
              <a:buNone/>
            </a:pPr>
            <a:r>
              <a:rPr lang="pl-PL" sz="2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przyjaźni między dziećmi z sąsiednich przedszkoli.</a:t>
            </a: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H:\dla Beaty\Korczak\100_670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5"/>
          <a:stretch/>
        </p:blipFill>
        <p:spPr bwMode="auto">
          <a:xfrm>
            <a:off x="5364088" y="188640"/>
            <a:ext cx="316835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la Beaty\Korczak\100_67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/>
        </p:blipFill>
        <p:spPr bwMode="auto">
          <a:xfrm>
            <a:off x="4766422" y="2381755"/>
            <a:ext cx="316835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la Beaty\Korczak\100_67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3"/>
          <a:stretch/>
        </p:blipFill>
        <p:spPr bwMode="auto">
          <a:xfrm>
            <a:off x="5652120" y="4569191"/>
            <a:ext cx="316835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260648"/>
            <a:ext cx="1180259" cy="1240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9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7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7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7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7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7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7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7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7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75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7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7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75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7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7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75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75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75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75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375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75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75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375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75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75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375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75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375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375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75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75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375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75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75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375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75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375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375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75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501580"/>
            <a:ext cx="5544616" cy="839188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,,BAWIĘ SIĘ </a:t>
            </a:r>
            <a:r>
              <a:rPr lang="pl-PL" sz="24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ŻYJĘ BEZPIECZNIE”</a:t>
            </a:r>
            <a:r>
              <a:rPr lang="pl-PL" sz="28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sz="2800" dirty="0">
                <a:solidFill>
                  <a:schemeClr val="bg1">
                    <a:lumMod val="50000"/>
                  </a:schemeClr>
                </a:solidFill>
              </a:rPr>
            </a:br>
            <a:endParaRPr lang="pl-PL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0903" y="1556792"/>
            <a:ext cx="8208912" cy="18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projektu: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uwrażliwienie dzieci na potrzebę zachowania bezpieczeństwa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domu, 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sali 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ogrodzie przedszkolnym, na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spacerach i wycieczkach,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zapoznanie dzieci, w procesie wychowania i nauczania, z sytuacjami zagrażającymi bezpieczeństwu zdrowia i życia oraz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sposobami przeciwdziałania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tym niebezpieczeństwom, wdrażanie do unikania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zagrożeń.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Symbol zastępczy tekstu 2"/>
          <p:cNvSpPr txBox="1">
            <a:spLocks/>
          </p:cNvSpPr>
          <p:nvPr/>
        </p:nvSpPr>
        <p:spPr>
          <a:xfrm>
            <a:off x="3923928" y="6021288"/>
            <a:ext cx="5111423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i="1" dirty="0" smtClean="0"/>
          </a:p>
          <a:p>
            <a:endParaRPr lang="pl-PL" sz="2100" b="0" dirty="0" smtClean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r>
              <a:rPr lang="pl-PL" sz="34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Autorki : mgr Kamila Małachowska i mgr Alina Kurzyńska </a:t>
            </a: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30545" y="3356992"/>
            <a:ext cx="87048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Projekt edukacyjny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realizowany jest w bieżącym roku szkolnym. Autorki zaproponowały w nim zagadnienia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dotyczące w szczególności: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zachowanie bezpieczeństwa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zabaw w domu, na powietrzu i w przedszkolu,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zasad bezpieczeństwa ruchu drogowego i ich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przestrzeganie,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zachowanie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bezpieczeństwa w kontakcie z urządzenia elektrycznymi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mechanicznymi, nieznanymi substancjami czy przedmiotami,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uświadomienie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dzieciom, czym grozi zabawa m. in.: zapałkami, opakowaniami szklanymi, ostrymi przedmiotami,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wyuczenie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zachowania się w typowej sytuacji zagrożenia zdrowia i życia np. spotkania z nieznajomym,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unikanie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zagrożeń.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9630"/>
            <a:ext cx="1584176" cy="1504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7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7" grpId="0"/>
      <p:bldP spid="8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9512" y="620688"/>
            <a:ext cx="4968552" cy="324036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organizowały swoją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pracę </a:t>
            </a: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opiekuńczo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– wychowawczo – dydaktyczną </a:t>
            </a:r>
          </a:p>
          <a:p>
            <a:pPr marL="0" indent="0" algn="ctr">
              <a:buNone/>
            </a:pP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oparciu o harmonogram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zaproponowany  w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projekcie.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poznawały kolejne zagadnienia,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nabywały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stosowną wiedzę.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Wspólnie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ze swoimi rodzicami wzięły udział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konkursie na napisanie rymowanki</a:t>
            </a: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,,Jestem bezpieczny w domu”.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grudniu wyłoniono zwycięzców,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którzy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rąk pani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dyrektor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Alicji Prokopów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otrzymali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dyplomy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książeczki.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7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Symbol zastępczy zawartości 6" descr="F:\DCIM\100OLYMP\P1010474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984" y="404664"/>
            <a:ext cx="3528000" cy="244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Kolędowanie w p - lu\DSC01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43400" y="3068960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dalszej realizacji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projektu zaplanowano m. in. :  wernisaż prac pt.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Kodeks bezpiecznego przedszkolaka”;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zorganizowanie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pokazu ratownictwa medycznego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terenie przedszkola ,,Pierwsza pomoc”, przeprowadzenie zajęć otwartych dla rodziców zapoznających dzieci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numerami telefonów alarmowych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zajęć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kompleksowych: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Bezpieczne zabawy” i ,,Pomagamy innym”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zorganizowanie wycieczki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Państwowej Straży Pożarnej. 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Projekt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zakończy konkurs wiedzy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dotyczącej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znajomości podstawowych zasad bezpieczeństwa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6157192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UDZIAŁ </a:t>
            </a:r>
            <a:r>
              <a:rPr lang="pl-PL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 REALIZACJI OGÓLNOPOLSKICH </a:t>
            </a:r>
            <a:r>
              <a:rPr lang="pl-PL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PROGRAMÓW </a:t>
            </a:r>
            <a:r>
              <a:rPr lang="pl-PL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 AKCJACH SKIEROWANYCH </a:t>
            </a:r>
            <a:r>
              <a:rPr lang="pl-PL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DO DZIECI W WIEKU PRZEDSZKOLNYM</a:t>
            </a:r>
            <a:r>
              <a:rPr lang="pl-PL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endParaRPr lang="pl-PL" sz="20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7544" y="1412776"/>
            <a:ext cx="8424936" cy="4536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 w przedsięwzięciach zaproponowanych przez ogólnopolskie organizacje,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fundacje, stowarzyszenia pozwala na wzbogacenie oferty edukacyjnej przedszkola. </a:t>
            </a:r>
          </a:p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Dzięki temu możliwe jest: </a:t>
            </a: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wspomaganie dzieci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rozwijaniu uzdolnień oraz kształtowanie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czynności intelektualnych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potrzebnych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im 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codziennych sytuacjach i w dalszej edukacji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;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zapewnienie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lepszych szans edukacyjnych poprzez wspieranie ich ciekawości,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aktywności 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samodzielności, </a:t>
            </a:r>
          </a:p>
          <a:p>
            <a:pPr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budowanie dziecięcej wiedzy o świecie społecznym, przyrodniczym 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technicznym,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wprowadzenie dzieci w świat wartości estetycznych i rozwijanie umiejętności wypowiadania się poprzez muzykę,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formy teatralne oraz sztuki plastyczne;</a:t>
            </a: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budowanie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systemu wartości,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 dzieci odporności emocjonalnej koniecznej do racjonalnego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radzenia sobie </a:t>
            </a:r>
          </a:p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nowych i trudnych sytuacjach,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umiejętności społecznych dzieci, które są niezbędne 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poprawnych relacjach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dziećmi i dorosłymi;</a:t>
            </a: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 dzieci poczucia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przynależności społecznej – do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rodziny,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grupy rówieśniczej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wspólnoty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narodowej oraz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postawy patriotycznej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;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Obraz 6" descr="http://l.thumbs.canstockphoto.com/canstock519383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0648"/>
            <a:ext cx="1512168" cy="1247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80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7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7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7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7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7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7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7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47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75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7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7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75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7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7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475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75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75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475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475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75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475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75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75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332656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31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PROGRAM </a:t>
            </a:r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PRZEDSZKOLNEJ </a:t>
            </a: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EDUKACJI </a:t>
            </a:r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ANTYNIKOTYNOWEJ </a:t>
            </a: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,,CZYSTE POWIETRZE WOKÓŁ NAS”</a:t>
            </a:r>
            <a:r>
              <a:rPr lang="pl-PL" sz="2200" dirty="0"/>
              <a:t/>
            </a:r>
            <a:br>
              <a:rPr lang="pl-PL" sz="2200" dirty="0"/>
            </a:br>
            <a:endParaRPr lang="pl-PL" sz="22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7544" y="1772816"/>
            <a:ext cx="7416824" cy="4104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ten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adresowany do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5-cio i 6- letnich oraz Ich rodziców.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charakter profilaktyczny, ale przede wszystkim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jego celem jest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wykształcenie</a:t>
            </a:r>
          </a:p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 dzieci świadomej postawy ochrony własnego zdrowia w sytuacjach,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gdy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są skazane na bezpośredni kontakt z palącymi.</a:t>
            </a:r>
          </a:p>
          <a:p>
            <a:pPr marL="0" indent="0">
              <a:buNone/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OGÓLNE PROGRAMU: </a:t>
            </a:r>
          </a:p>
          <a:p>
            <a:pPr lvl="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wzrost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kompetencji rodziców w zakresie ochrony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dzieci przed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ekspozycją na dym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tytoniowy,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wykształcenie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umiejętności rozpoznawania różnych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źródeł dymów,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zwiększenie wrażliwości dzieci na szkodliwość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dymu papierosowego,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zwiększenie wiedzy na temat skutków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palenia papierosów,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zwiększenie wrażliwości dzieci na miejsca,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których mogą być narażane na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dym.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051" name="Picture 3" descr="http://l.thumbs.canstockphoto.com/canstock162489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2755"/>
            <a:ext cx="132397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zdj do prez\DSC02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56992"/>
            <a:ext cx="3535154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3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59832" y="332656"/>
            <a:ext cx="4896544" cy="778098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PROGRAM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EDUKACYJNY </a:t>
            </a:r>
            <a:b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MAMO, TATO WOLĘ WODĘ’’</a:t>
            </a:r>
            <a:r>
              <a:rPr lang="pl-PL" sz="2700" dirty="0"/>
              <a:t/>
            </a:r>
            <a:br>
              <a:rPr lang="pl-PL" sz="2700" dirty="0"/>
            </a:br>
            <a:endParaRPr lang="pl-PL" sz="27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95536" y="2636912"/>
            <a:ext cx="3898776" cy="2736304"/>
          </a:xfrm>
        </p:spPr>
        <p:txBody>
          <a:bodyPr/>
          <a:lstStyle/>
          <a:p>
            <a:pPr marL="0" indent="0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PROGRAMU:</a:t>
            </a:r>
          </a:p>
          <a:p>
            <a:pPr marL="0" indent="0">
              <a:buNone/>
            </a:pP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poznanie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zasad zdrowego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życia,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poszerzenie wiedzy na temat roli wody w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przyrodzie, </a:t>
            </a:r>
          </a:p>
          <a:p>
            <a:pPr>
              <a:buBlip>
                <a:blip r:embed="rId2"/>
              </a:buBlip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poznanie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jej właściwości,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zastosowanie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sposoby oszczędzania.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H:\dla Beaty\mamo tato wole wode\Obraz 00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0"/>
          <a:stretch/>
        </p:blipFill>
        <p:spPr bwMode="auto">
          <a:xfrm>
            <a:off x="4139952" y="1301130"/>
            <a:ext cx="3523839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la Beaty\mamo tato wole wode\Obraz 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 bwMode="auto">
          <a:xfrm>
            <a:off x="4788024" y="3910086"/>
            <a:ext cx="3600400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613420"/>
            <a:ext cx="1512167" cy="1519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8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778098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AKADEMIA </a:t>
            </a:r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ZDROWEGO PRZEDSZKOLAKA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1560" y="980728"/>
            <a:ext cx="7859216" cy="2334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PROGRAMU:</a:t>
            </a:r>
          </a:p>
          <a:p>
            <a:pPr marL="0" lv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Utrwalenie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wśród rodziców, dzieci oraz personelu przedszkolnego wiedzy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 tym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</a:t>
            </a:r>
          </a:p>
          <a:p>
            <a:pPr lvl="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zdrowo się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odżywiać,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 dbać o bezpieczeństwo dzieci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domu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poza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nim,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 zapobiegać chorobom oraz minimalizować ich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skutki,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 dbać o odporność dzieci w okresie wzmożonej zapadalności na grypę 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przeziębienia.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84126" y="5589240"/>
            <a:ext cx="8208912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Zespół ekspertów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Akademii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Zdrowego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Przedszkolaka opracował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materiały edukacyjne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formie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warsztatów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opartych głównie na zabawach)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prezentacji,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zaangażowały 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wspólnej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pracowników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przedszkola,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rodziców 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 descr="C:\Users\User\AppData\Local\Microsoft\Windows\Temporary Internet Files\Content.IE5\Z2OTN5NH\P10906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24944"/>
            <a:ext cx="3528000" cy="244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http://l.thumbs.canstockphoto.com/canstock1309987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97" y="476672"/>
            <a:ext cx="142875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4" name="Picture 2" descr="H:\prez. fotki\ak. zdr. p- laka\DSC013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3868" b="5592"/>
          <a:stretch/>
        </p:blipFill>
        <p:spPr bwMode="auto">
          <a:xfrm>
            <a:off x="4716016" y="2925217"/>
            <a:ext cx="3528392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6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1143000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III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EDYCJA OGÓLNOPOLSKIEGO 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PROGRAMU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EDUKACJI ZDROWOTNEJ 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DLA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PRZEDSZKOLAKÓW</a:t>
            </a:r>
            <a:r>
              <a:rPr lang="pl-PL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AKADEMIA AQUAFRESH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7544" y="1700808"/>
            <a:ext cx="4040188" cy="395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  PROGRAMU:</a:t>
            </a:r>
          </a:p>
          <a:p>
            <a:pPr lvl="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kształcenie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 dzieci i rodziców nawyku  dbania o higienę jamy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ustnej.</a:t>
            </a:r>
          </a:p>
          <a:p>
            <a:pPr marL="0" lvl="0" indent="0">
              <a:buNone/>
            </a:pP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jest odpowiedzią na bardzo zły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stan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zębów wśród dzieci.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realizowały zajęcia edukacyjnie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podstawie scenariuszy zajęć i materiałów multimedialnych, w których bohaterowie programu „Pastusie” i „Barney” uczą dzieci jak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prawidłowo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dbać o ząbki oraz jak walczyć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niedobrym „robaczkiem-próchniaczkiem”.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akcji włączeni zostali również rodzice, którzy w domu wspólnie z dziećmi troszczyli się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 poranną i wieczorną higienę jamy ustnej.</a:t>
            </a:r>
            <a:endParaRPr lang="pl-P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130069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C:\Users\User\AppData\Local\Microsoft\Windows\Temporary Internet Files\Content.IE5\Z2OTN5NH\DSC025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680187"/>
            <a:ext cx="3528392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zdj do prez\DSC02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28187"/>
            <a:ext cx="3528391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1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4824536" cy="1143000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PROGRAM </a:t>
            </a:r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PROFILAKTYCZNY </a:t>
            </a:r>
            <a:b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PRZYJACIELE </a:t>
            </a:r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ZIPPIEGO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60032" y="1916832"/>
            <a:ext cx="4032448" cy="403244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Przyjaciele Zippiego dotyczy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zdrowia emocjonalnego małego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dziecka.</a:t>
            </a:r>
            <a:endParaRPr lang="pl-PL" sz="1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19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19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1900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Poprzez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 w zajęciach i zabawach dzieci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uczą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się, w jaki sposób:</a:t>
            </a:r>
          </a:p>
          <a:p>
            <a:pPr marL="0" indent="0">
              <a:buNone/>
            </a:pPr>
            <a:endParaRPr lang="pl-PL" sz="17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rozpoznawać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nazywać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uczucia,</a:t>
            </a:r>
            <a:endParaRPr lang="pl-PL" sz="17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wyrażać własne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emocje,</a:t>
            </a:r>
            <a:endParaRPr lang="pl-PL" sz="17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nawiązywać i utrzymywać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przyjaźnie,</a:t>
            </a:r>
            <a:endParaRPr lang="pl-PL" sz="17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radzić sobie z samotnością i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odrzuceniem,  </a:t>
            </a:r>
            <a:endParaRPr lang="pl-PL" sz="17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rozwiązywać konflikty,</a:t>
            </a:r>
            <a:endParaRPr lang="pl-PL" sz="17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adaptować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do nowych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sytuacji, </a:t>
            </a:r>
            <a:endParaRPr lang="pl-PL" sz="17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pomagać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innym i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samemu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prosić o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pomoc, </a:t>
            </a:r>
            <a:endParaRPr lang="pl-PL" sz="17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radzić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sobie w sytuacjach nowych, trudnych,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stresujących.</a:t>
            </a:r>
            <a:endParaRPr lang="pl-PL" sz="17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irc_mi" descr="http://odn.zce.szczecin.pl/images/zippi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60648"/>
            <a:ext cx="1440160" cy="123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122" name="Picture 2" descr="H:\dla Beaty\zippy\zippy\100_6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528000" cy="2435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dla Beaty\zippy\zippy\100_66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4" y="3933056"/>
            <a:ext cx="3528000" cy="2446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59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5616624" cy="1143000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EUROPEJSKI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TYDZIEŃ 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ZRÓWNOWAŻONEGO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TRANSPORTU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83568" y="1268760"/>
            <a:ext cx="7776864" cy="511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1700" dirty="0" smtClean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Kampania ma na celu przede wszystkim zachęcenie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mieszkańców miast do zmiany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niekorzystnych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zdrowia przyzwyczajeń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wybrania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alternatywnych, ekologicznych </a:t>
            </a:r>
          </a:p>
          <a:p>
            <a:pPr marL="0" lv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środków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podróżowania: chodzenia pieszo,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jazdy na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rowerze,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korzystania z komunikacji miejskiej.</a:t>
            </a:r>
          </a:p>
          <a:p>
            <a:pPr marL="0" indent="0" algn="ctr">
              <a:buNone/>
            </a:pP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Europejski Tydzień Zrównoważonego Transportu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zainicjowany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został przez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Komisję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Europejską w 2002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roku i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odbywa się regularnie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dniach od 16 do 22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września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ramach kampanii poszczególne miasta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przygotowują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szereg atrakcji: wystawy, </a:t>
            </a:r>
            <a:endParaRPr lang="pl-PL" sz="17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konkursy z </a:t>
            </a:r>
            <a:r>
              <a:rPr lang="pl-PL" sz="17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nagrodami, </a:t>
            </a: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happeningi dla przedszkolaków.</a:t>
            </a: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z naszej placówki wzięły udział w marszu edukacyjnym, dzięki któremu poznawały</a:t>
            </a: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wygląd i historię starogardzkich zabytków, zwiedziły Miejski Zakład Komunikacji, </a:t>
            </a: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wzięły udział w konkursach plastycznych.  </a:t>
            </a: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Uczestnicy marszu, z rąk pani wiceprezydent – Iwony Lewandowskiej otrzymały prezent:</a:t>
            </a: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odblaskowe kamizelki, dzięki którym podczas kolejnych spacerów przedszkolaki </a:t>
            </a:r>
          </a:p>
          <a:p>
            <a:pPr marL="0" indent="0" algn="ctr">
              <a:buNone/>
            </a:pPr>
            <a:r>
              <a:rPr lang="pl-PL" sz="17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będą bezpieczne i widoczne dla innych uczestników ruchu drogowego. </a:t>
            </a:r>
            <a:endParaRPr lang="pl-PL" sz="17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 algn="ctr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Obraz 4" descr="http://l.thumbs.canstockphoto.com/canstock120360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1426845" cy="1428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53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4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4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4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4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4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5832648" cy="1282154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latin typeface="Comic Sans MS" panose="030F0702030302020204" pitchFamily="66" charset="0"/>
              </a:rPr>
              <a:t/>
            </a:r>
            <a:br>
              <a:rPr lang="pl-PL" sz="3100" b="1" dirty="0" smtClean="0">
                <a:latin typeface="Comic Sans MS" panose="030F0702030302020204" pitchFamily="66" charset="0"/>
              </a:rPr>
            </a:br>
            <a:r>
              <a:rPr lang="pl-PL" sz="3100" b="1" dirty="0" smtClean="0">
                <a:latin typeface="Comic Sans MS" panose="030F0702030302020204" pitchFamily="66" charset="0"/>
              </a:rPr>
              <a:t/>
            </a:r>
            <a:br>
              <a:rPr lang="pl-PL" sz="3100" b="1" dirty="0" smtClean="0">
                <a:latin typeface="Comic Sans MS" panose="030F0702030302020204" pitchFamily="66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NA TERENIE PRZEDSZKOLA </a:t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ORGANIZOWANE SĄ ZAJĘCIA </a:t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DLA RODZICÓW I DZIECI: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2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Klub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Czytających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Rodziców ” – Barbara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Adamkiewicz i Ewa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Skiba w grupie I. </a:t>
            </a:r>
            <a:endParaRPr lang="pl-PL" sz="1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Zabawy fundamentalne ” – cykliczne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spotkania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rodzicami i dziećmi ukierunkowane na rozwijanie poszczególnych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sfer inteligencji – Kamila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Małachowska i Alina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Kurzyńska w grupie III oraz Małgorzata Sumińska w grupie II.</a:t>
            </a:r>
          </a:p>
          <a:p>
            <a:pPr>
              <a:buBlip>
                <a:blip r:embed="rId2"/>
              </a:buBlip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Klub „ Razem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Rodzicami ” – Agnieszka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Kuhn i Monika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Böhm w grupie IV oraz Beata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Brucka i Danuta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Pluta w grupach VII i VIII. </a:t>
            </a:r>
            <a:endParaRPr lang="pl-PL" sz="1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Festyn Rodzinny. </a:t>
            </a:r>
          </a:p>
          <a:p>
            <a:pPr>
              <a:buBlip>
                <a:blip r:embed="rId2"/>
              </a:buBlip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Uroczystości przedszkolne: Dzień Edukacji Narodowej, Kolędowanie,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Jasełka ,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Dzień Babci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Dziadka,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Dzień Mamy i Taty, Dzień Dziecka.</a:t>
            </a:r>
          </a:p>
          <a:p>
            <a:pPr>
              <a:buBlip>
                <a:blip r:embed="rId2"/>
              </a:buBlip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otwarte z udziałem dzieci i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Ich rodziców.</a:t>
            </a:r>
          </a:p>
          <a:p>
            <a:pPr>
              <a:buBlip>
                <a:blip r:embed="rId2"/>
              </a:buBlip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adaptacyjne dla nowych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przedszkolaków.</a:t>
            </a:r>
            <a:endParaRPr lang="pl-PL" sz="1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Spotkania rekreacyjno – sportowe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przedszkolaków i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Ich rodziców.</a:t>
            </a:r>
            <a:endParaRPr lang="pl-PL" sz="1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1728192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37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C:\Users\User\Pictures\2013-10-27\13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949" y="476672"/>
            <a:ext cx="3528392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Zdjęcia grupowe\Europejski Tydzień\DSC00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25" y="476672"/>
            <a:ext cx="3567086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Zdjęcia grupowe\Europejski Tydzień\DSC005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53" y="4024457"/>
            <a:ext cx="3492000" cy="2465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Zdjęcia grupowe\Europejski Tydzień\DSC006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11" y="3998256"/>
            <a:ext cx="3528000" cy="244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Zdjęcia grupowe\Europejski Tydzień\DSC005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01" y="2348880"/>
            <a:ext cx="3535999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3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3888432" cy="778098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SPRZĄTANIE </a:t>
            </a:r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ŚWIATA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95536" y="1916832"/>
            <a:ext cx="4464496" cy="2736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Sprzątanie Świata to międzynarodowa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kampania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odbywająca się na całym świecie. Polega na zbiorowym sprzątaniu śmieci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zalegających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poza miejscami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przeznaczonymi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ich składowania.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Jej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celem jest budowanie świadomości ekologicznej oraz inicjowanie działań na rzecz ochrony środowiska - poczynając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uprzątania śmieci, poprzez promocję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stosowanie selektywnej zbiórki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odpadów po długofalowe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rozbudowane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ekologiczne.</a:t>
            </a:r>
          </a:p>
        </p:txBody>
      </p:sp>
      <p:pic>
        <p:nvPicPr>
          <p:cNvPr id="7" name="Obraz 6" descr="http://l.thumbs.canstockphoto.com/canstock748112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1434465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Symbol zastępczy zawartości 7" descr="http://starogard.edu.pl/content/image/3318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9377" y="3736973"/>
            <a:ext cx="3528392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user\Desktop\zdj do prez\DSC02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528000" cy="2457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251520" y="4866208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Przedszkolaki wraz z nauczycielkami od kilku lat aktywnie biorą udział w sprzątaniu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terenów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okolicy naszej placówki.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9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55976" y="476672"/>
            <a:ext cx="4608512" cy="3168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Dodatkowo, podczas przedszkolnych zajęć i zabaw rozwijana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wśród wychowanków świadomość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ekologiczna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doskonalona wiedza na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temat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segregacji śmieci.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placówce pojawiły się odpowiednio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oznaczone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kosze na odpady.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Ponadto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przedszkolaków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zorganizowano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edukacyjne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Chronię środowisko na co dzień”,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przygotowane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firmę „Galileo”.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Dzięki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temu rośnie nam pokolenie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świadomych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ekologów,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będzie dbać o nasze otoczenie.  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Symbol zastępczy zawartości 7" descr="F:\DCIM\100OLYMP\P1010538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3528000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user\Desktop\zdj do prez\DSC02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528392" cy="24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dyplomy\DSC018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0"/>
          <a:stretch/>
        </p:blipFill>
        <p:spPr bwMode="auto">
          <a:xfrm rot="5400000">
            <a:off x="1121080" y="3855587"/>
            <a:ext cx="3013408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0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5544616" cy="1143000"/>
          </a:xfrm>
        </p:spPr>
        <p:txBody>
          <a:bodyPr>
            <a:no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IV EDYCJA WIELKIEGO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KONKURSU 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EKOLOGICZNEGO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DRUGIE ŻYCIE ŚMIECI</a:t>
            </a:r>
            <a:endParaRPr lang="pl-PL" sz="2000" dirty="0"/>
          </a:p>
        </p:txBody>
      </p:sp>
      <p:sp>
        <p:nvSpPr>
          <p:cNvPr id="7" name="Prostokąt 6"/>
          <p:cNvSpPr/>
          <p:nvPr/>
        </p:nvSpPr>
        <p:spPr>
          <a:xfrm>
            <a:off x="382730" y="1484784"/>
            <a:ext cx="836573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z III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grupy, uruchomiły swoją eko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– wyobraźnię i wykonały pracę,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której ideą było:  „ … coś pożytecznego z niczego”.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dzieła wykorzystane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zostały: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tablica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korkowa, plastikowe butelki 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korki,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worki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 cebuli, reklamówki, papier. 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Śmieci uzyskały nowy,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bardzo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atrakcyjny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wygląd,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 przedszkolaki zapoznały się 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dziedziną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upcyklingu,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będącego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niecodzienną formą pozyskiwania nowych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rzeczy z odpadków.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Praca została stworzona jako element scenografii do przedstawienia pt. ,,Nieposłuszne flądry’’.</a:t>
            </a:r>
          </a:p>
          <a:p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Do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konkursowego głosowania zaangażowały się nauczycielki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oraz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rodzice naszych przedszkolaków. </a:t>
            </a:r>
          </a:p>
          <a:p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Tym razem placówka uzyskała dyplom za udział w konkursie.</a:t>
            </a:r>
          </a:p>
        </p:txBody>
      </p:sp>
      <p:pic>
        <p:nvPicPr>
          <p:cNvPr id="8" name="Symbol zastępczy zawartości 6" descr="http://www.buliba.pl/konkurs/zdjecia/9_4554_8179.jpg?1385466238#l#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242128"/>
            <a:ext cx="3541471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67525"/>
            <a:ext cx="2304256" cy="311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 descr="http://l.thumbs.canstockphoto.com/canstock1042105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0" y="332656"/>
            <a:ext cx="1315049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772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1343" y="260648"/>
            <a:ext cx="5826841" cy="792088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UDZIAŁ W AKCJACH CHARYTATYWNYCH </a:t>
            </a:r>
            <a:endParaRPr lang="pl-PL" sz="2000" b="1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60032" y="2276872"/>
            <a:ext cx="3960440" cy="417646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razem z rodzicami </a:t>
            </a: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wzięły udział w akcjach:</a:t>
            </a: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pl-PL" sz="2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Nakrętki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Natalki.</a:t>
            </a:r>
            <a:endParaRPr lang="pl-PL" sz="2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„Góra grosza”.</a:t>
            </a:r>
          </a:p>
          <a:p>
            <a:pPr>
              <a:buBlip>
                <a:blip r:embed="rId2"/>
              </a:buBlip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Podziel się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zabawką” – akcja Caritasu.  </a:t>
            </a:r>
          </a:p>
          <a:p>
            <a:pPr>
              <a:buBlip>
                <a:blip r:embed="rId2"/>
              </a:buBlip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Zabawka i książka dla malucha.</a:t>
            </a:r>
            <a:endParaRPr lang="pl-PL" sz="2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Zbiórka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karmy dla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podopiecznych</a:t>
            </a: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schroniska dla zwierząt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,,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Zamiast lizaka kup karmę dla psiaka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</a:t>
            </a:r>
          </a:p>
          <a:p>
            <a:pPr>
              <a:buBlip>
                <a:blip r:embed="rId2"/>
              </a:buBlip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Zbiórka karmy dla leśnych zwierząt.</a:t>
            </a: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Akcje ekologiczne:</a:t>
            </a:r>
          </a:p>
          <a:p>
            <a:pPr marL="0" indent="0">
              <a:buNone/>
            </a:pP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Zbiórka makulatury zorganizowana przez Zakład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Farmaceutyczny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Polpharma”</a:t>
            </a:r>
          </a:p>
          <a:p>
            <a:pPr>
              <a:buBlip>
                <a:blip r:embed="rId2"/>
              </a:buBlip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Zbiórka baterii.</a:t>
            </a:r>
            <a:endParaRPr lang="pl-PL" sz="2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755576" y="1263065"/>
            <a:ext cx="5904656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Człowiek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wielki nie przez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to, co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posiada,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lecz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to, kim jest;</a:t>
            </a:r>
          </a:p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   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to, co ma, lecz przez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to, czym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dzieli się z innymi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.”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                                                                                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Jan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Paweł II</a:t>
            </a:r>
          </a:p>
          <a:p>
            <a:pPr marL="0" indent="0">
              <a:buNone/>
            </a:pPr>
            <a:r>
              <a:rPr lang="pl-PL" sz="1400" dirty="0">
                <a:latin typeface="Garamond" panose="02020404030301010803" pitchFamily="18" charset="0"/>
              </a:rPr>
              <a:t>                                                                   </a:t>
            </a:r>
            <a:r>
              <a:rPr lang="pl-PL" sz="1400" i="1" dirty="0">
                <a:latin typeface="Garamond" panose="02020404030301010803" pitchFamily="18" charset="0"/>
              </a:rPr>
              <a:t> </a:t>
            </a:r>
            <a:endParaRPr lang="pl-PL" sz="1400" dirty="0">
              <a:effectLst/>
              <a:latin typeface="Garamond" panose="02020404030301010803" pitchFamily="18" charset="0"/>
            </a:endParaRPr>
          </a:p>
        </p:txBody>
      </p:sp>
      <p:pic>
        <p:nvPicPr>
          <p:cNvPr id="7" name="Obraz 6" descr="http://l.thumbs.canstockphoto.com/canstock1096832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2656"/>
            <a:ext cx="1434465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383994" y="2204864"/>
            <a:ext cx="419175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Akcje charytatywne uczą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dostrzegać, że czasami bardzo blisko jest ktoś taki sam jak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one,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kto ma takie same potrzeby,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ale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niewielkie możliwości, aby je zrealizować.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Podjęte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działania wzbudzają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dzieciach poczucie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własnej wartości,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uwrażliwiają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potrzeby innych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(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słabszych, mniej sprawnych,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mniej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zaradnych...),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integrują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środowisko, uczą empatii, większej wrażliwości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potrzeby i problemy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innych,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 przede wszystkim tego,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że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wspólnie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można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zdziałać więcej!</a:t>
            </a:r>
            <a:endParaRPr lang="pl-PL" dirty="0">
              <a:solidFill>
                <a:schemeClr val="tx2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5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3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3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3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3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3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3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  <p:bldP spid="8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8361"/>
            <a:ext cx="3528391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/>
          <a:stretch/>
        </p:blipFill>
        <p:spPr bwMode="auto">
          <a:xfrm>
            <a:off x="395536" y="198825"/>
            <a:ext cx="2556000" cy="3324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user\Desktop\dyplomy\DSC018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40078" y="595744"/>
            <a:ext cx="3263846" cy="2592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dyplomy\DSC018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"/>
          <a:stretch/>
        </p:blipFill>
        <p:spPr bwMode="auto">
          <a:xfrm rot="5400000">
            <a:off x="5856401" y="618171"/>
            <a:ext cx="326384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:\prez. fotki\GROS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47887"/>
            <a:ext cx="3528391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 descr="http://l.thumbs.canstockphoto.com/canstock12519319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47887"/>
            <a:ext cx="751205" cy="1957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F:\DCIM\100OLYMP\P1010536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149080"/>
            <a:ext cx="3528392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user\Desktop\dyplomy\DSC0186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3"/>
          <a:stretch/>
        </p:blipFill>
        <p:spPr bwMode="auto">
          <a:xfrm rot="5400000">
            <a:off x="-126340" y="3694900"/>
            <a:ext cx="334800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Zdjęcia grupowe\Leśniczy\DSC0078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3528000" cy="243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zdj do prez\DSC02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528000" cy="2460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Zdjęcia grupowe\akcje\DSC007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076228"/>
            <a:ext cx="2232248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80928"/>
            <a:ext cx="1656184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6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PROJEKT „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RAZEM W 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PRZEDSZKOLU” </a:t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 RAMACH PROGRAMU OPERACYJNEGO KAPITAŁ LUDZKI 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WSPÓŁFINANSOWANY 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ZE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ŚRODKÓW 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EUROPEJSKIEGO FUNDUSZU SPOŁECZNEGO</a:t>
            </a:r>
            <a:r>
              <a:rPr lang="pl-PL" sz="2000" dirty="0">
                <a:latin typeface="Garamond" panose="02020404030301010803" pitchFamily="18" charset="0"/>
              </a:rPr>
              <a:t/>
            </a:r>
            <a:br>
              <a:rPr lang="pl-PL" sz="2000" dirty="0">
                <a:latin typeface="Garamond" panose="02020404030301010803" pitchFamily="18" charset="0"/>
              </a:rPr>
            </a:br>
            <a:endParaRPr lang="pl-PL" sz="2000" dirty="0">
              <a:latin typeface="Garamond" panose="02020404030301010803" pitchFamily="18" charset="0"/>
            </a:endParaRPr>
          </a:p>
        </p:txBody>
      </p:sp>
      <p:pic>
        <p:nvPicPr>
          <p:cNvPr id="7" name="Symbol zastępczy zawartości 6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661248"/>
            <a:ext cx="4040188" cy="739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611560" y="1772816"/>
            <a:ext cx="79208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Projekt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realizowano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latach  2010/2011 i 2011/2012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następujących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przedszkolach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publicznych: </a:t>
            </a:r>
          </a:p>
          <a:p>
            <a:pPr marL="285750" indent="-285750" algn="ctr">
              <a:buBlip>
                <a:blip r:embed="rId3"/>
              </a:buBlip>
            </a:pP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 Przedszkole Publiczne Nr 2  z Oddziałami Integracyjnymi,</a:t>
            </a:r>
          </a:p>
          <a:p>
            <a:pPr marL="285750" lvl="0" indent="-285750">
              <a:buBlip>
                <a:blip r:embed="rId3"/>
              </a:buBlip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 Przedszkole Publiczne Nr 3, </a:t>
            </a:r>
          </a:p>
          <a:p>
            <a:pPr marL="285750" lvl="0" indent="-285750">
              <a:buBlip>
                <a:blip r:embed="rId3"/>
              </a:buBlip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 Przedszkole Publiczne Nr 4.</a:t>
            </a:r>
          </a:p>
          <a:p>
            <a:pPr marL="285750" lvl="0" indent="-285750">
              <a:buBlip>
                <a:blip r:embed="rId3"/>
              </a:buBlip>
            </a:pPr>
            <a:endParaRPr lang="pl-PL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/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Beneficjentem programu była Gmina Miejska Starogard Gdański </a:t>
            </a:r>
          </a:p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reprezentowana przez Prezydenta Miasta</a:t>
            </a:r>
            <a:b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Pana Edmunda Stachowicza</a:t>
            </a:r>
          </a:p>
          <a:p>
            <a:pPr lvl="0"/>
            <a:endParaRPr lang="pl-PL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25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25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25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5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6"/>
          <p:cNvSpPr>
            <a:spLocks noGrp="1"/>
          </p:cNvSpPr>
          <p:nvPr>
            <p:ph sz="half" idx="1"/>
          </p:nvPr>
        </p:nvSpPr>
        <p:spPr>
          <a:xfrm>
            <a:off x="107504" y="620688"/>
            <a:ext cx="8820472" cy="53614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Kierownikiem projektu była dyrektor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Miejskiego Przedszkola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Publicznego Nr 4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Alicja Prokopów</a:t>
            </a:r>
            <a:b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Pracownicy realizujący projekt  „Razem w przedszkolu”:</a:t>
            </a:r>
          </a:p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 podstawowej opieki  – Małgorzata Sumińska</a:t>
            </a:r>
          </a:p>
          <a:p>
            <a:pPr marL="0" lv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pomoc nauczyciela – Alina Kurzyńska</a:t>
            </a:r>
          </a:p>
          <a:p>
            <a:pPr marL="0" lvl="0" indent="0" algn="ctr">
              <a:buNone/>
            </a:pP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I ZADANIA PROJEKTU:</a:t>
            </a:r>
          </a:p>
          <a:p>
            <a:pPr marL="0" indent="0">
              <a:buNone/>
            </a:pP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zwiększenie uczestnictwa dzieci w wieku przedszkolnym poprzez objęcie roczną edukacją </a:t>
            </a:r>
          </a:p>
          <a:p>
            <a:pPr marL="0" lvl="0" indent="0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przedszkolną dzieci w wieku od 3 do 5 lat,</a:t>
            </a:r>
          </a:p>
          <a:p>
            <a:pPr lvl="0">
              <a:buBlip>
                <a:blip r:embed="rId2"/>
              </a:buBlip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wyrównywanie szans edukacyjnych i zapewnienie wysokiej jakości usług edukacyjnych</a:t>
            </a:r>
          </a:p>
          <a:p>
            <a:pPr marL="0" lvl="0" indent="0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świadczonych w systemie oświaty,</a:t>
            </a:r>
          </a:p>
          <a:p>
            <a:pPr lvl="0">
              <a:buBlip>
                <a:blip r:embed="rId2"/>
              </a:buBlip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zapewnienie każdemu dziecku warunków dla jego wszechstronnego i harmonijnego rozwoju, </a:t>
            </a:r>
          </a:p>
          <a:p>
            <a:pPr lvl="0">
              <a:buBlip>
                <a:blip r:embed="rId2"/>
              </a:buBlip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kształtowanie różnych umiejętności, sprawności, postaw i nawyków.</a:t>
            </a:r>
          </a:p>
          <a:p>
            <a:pPr marL="0" indent="0">
              <a:buNone/>
            </a:pP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Obraz 10" descr="http://l.thumbs.canstockphoto.com/canstock100742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64704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3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7544" y="404664"/>
            <a:ext cx="8352928" cy="626469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 IDEI INTEGRACJI W PROJEKCIE „RAZEM W PRZEDSZKOLU”:</a:t>
            </a:r>
          </a:p>
          <a:p>
            <a:pPr marL="0" indent="0">
              <a:buNone/>
            </a:pP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kompleksowe i harmonijne wspieranie rozwoju psychoruchowego i społecznego dzieci,</a:t>
            </a: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rozwijanie umiejętności komunikowania się,</a:t>
            </a: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zaspokojenie potrzeb aktywności dzieci,</a:t>
            </a: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budzenie pozytywnych emocji związanych z działalnością twórczą i poznawczą,</a:t>
            </a: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podniesienie samooceny, rozwijanie poczucia siły i własnej wartości,</a:t>
            </a: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kształtowanie umiejętności współżycia i współpracy w grupie.</a:t>
            </a:r>
          </a:p>
          <a:p>
            <a:pPr marL="0" indent="0" algn="ctr">
              <a:buNone/>
            </a:pP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czterogodzinnego pobytu w przedszkolu dzieci </a:t>
            </a:r>
          </a:p>
          <a:p>
            <a:pPr marL="0" indent="0" algn="ctr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uczestniczyły w zajęciach dydaktycznych organizowanych z zakresu:</a:t>
            </a:r>
          </a:p>
          <a:p>
            <a:pPr marL="0" indent="0" algn="ctr">
              <a:buNone/>
            </a:pP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rozwijania mowy i myślenia,               </a:t>
            </a: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kształtowania pojęć matematycznych, 	</a:t>
            </a: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rozwijania sprawności manualnych, </a:t>
            </a: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rozwijania wrażliwości muzycznej,</a:t>
            </a: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kształtowania sprawności ruchowych.</a:t>
            </a:r>
          </a:p>
          <a:p>
            <a:pPr marL="0" indent="0" algn="ctr">
              <a:buNone/>
            </a:pPr>
            <a:endParaRPr lang="pl-PL" sz="6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ramach rozwoju społeczno – emocjonalnego u dzieci doskonalono umiejętności:</a:t>
            </a:r>
          </a:p>
          <a:p>
            <a:pPr marL="0" indent="0" algn="ctr">
              <a:buNone/>
            </a:pPr>
            <a:endParaRPr lang="pl-PL" sz="6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nawiązywania kontaktów,</a:t>
            </a: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wspólnej zabawy,</a:t>
            </a:r>
          </a:p>
          <a:p>
            <a:pPr lvl="0">
              <a:buBlip>
                <a:blip r:embed="rId2"/>
              </a:buBlip>
            </a:pPr>
            <a:r>
              <a:rPr lang="pl-PL" sz="6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przestrzegania ustalonych zasad i norm postępowania.</a:t>
            </a: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Obraz 4" descr="http://l.thumbs.canstockphoto.com/canstock1143101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73016"/>
            <a:ext cx="1512168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84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pl-PL" sz="3100" b="1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KLUB </a:t>
            </a:r>
            <a:r>
              <a:rPr lang="pl-PL" sz="27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CZYTAJĄCYCH RODZICÓW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7" name="Symbol zastępczy zawartości 6" descr="http://starogard.edu.pl/content/image/4356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5536" y="1124744"/>
            <a:ext cx="3528392" cy="248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pole tekstowe 14"/>
          <p:cNvSpPr txBox="1"/>
          <p:nvPr/>
        </p:nvSpPr>
        <p:spPr>
          <a:xfrm>
            <a:off x="4183360" y="1124744"/>
            <a:ext cx="47811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ramach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cyklu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spotkań pod hasłem: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Poczytaj mi mamo, poczytaj mi tato’’,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przychodzą do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czytają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dzieciom ulubione bajki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rozwoju i wychowaniu dziecka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przypisują ważną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rolę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rozwijania zainteresowań czytelniczych już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najmłodszych lat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Trudno bez systematycznego kontaktu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książką 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mądrego,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wykształconego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człowieka,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ciekawego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świata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algn="ctr"/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Główne cele Klubu: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4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kształtowanie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 dzieci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zainteresowań czytelniczych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>
              <a:buBlip>
                <a:blip r:embed="rId4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propagowanie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literatury dziecięcej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polskich </a:t>
            </a:r>
          </a:p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i zagranicznych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autorów,</a:t>
            </a:r>
          </a:p>
          <a:p>
            <a:pPr>
              <a:buBlip>
                <a:blip r:embed="rId4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rozwijanie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aktywności twórczej dziecka we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wszystkich</a:t>
            </a:r>
          </a:p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sferach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a w szczególności w sferze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rozwoju</a:t>
            </a:r>
          </a:p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słownictwa i wyobraźni.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Dzięki tym spotkaniom zostanie zaszczepiony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dzieciach nawyk czytania książek, a w przyszłości 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pewnością stanie się on pasją 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naszych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wychowanków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</a:t>
            </a:r>
          </a:p>
          <a:p>
            <a:endParaRPr lang="pl-PL" sz="14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061" name="Picture 13" descr="C:\Users\user\Desktop\Zajęcia dodatkowe\Klub czytających rodziców\Obraz 14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5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5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500" fill="hold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500" fill="hold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500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500" fill="hold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500" fill="hold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500"/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500" fill="hold"/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500" fill="hold"/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500"/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3500" fill="hold"/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500" fill="hold"/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500"/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500" fill="hold"/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500" fill="hold"/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500"/>
                                        <p:tgtEl>
                                          <p:spTgt spid="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3500" fill="hold"/>
                                        <p:tgtEl>
                                          <p:spTgt spid="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500" fill="hold"/>
                                        <p:tgtEl>
                                          <p:spTgt spid="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3500"/>
                                        <p:tgtEl>
                                          <p:spTgt spid="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3500" fill="hold"/>
                                        <p:tgtEl>
                                          <p:spTgt spid="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500" fill="hold"/>
                                        <p:tgtEl>
                                          <p:spTgt spid="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3500"/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3500" fill="hold"/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500" fill="hold"/>
                                        <p:tgtEl>
                                          <p:spTgt spid="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7544" y="620688"/>
            <a:ext cx="8219256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pracy z dziećmi ze specjalnymi potrzebami edukacyjnymi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stosowano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różne metody, np.: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Metodę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Ruchu Rozwijającego Veroniki Sherborn’e,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aktywności M. Ch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Knillów, Metodę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Dobrego Startu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zabawy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rytmiczne,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terapię plastyczną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elementy terapii logopedycznej.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Organizowano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z nauką języka angielskiego.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pobytu w przedszkolu dzieci miały okazję oglądać teatrzyki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przygotowane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aktorów z teatru „Paula”.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Wzięły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 w uroczystościach: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Pasowanie na przedszkolaka”,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Wizyta Św. Mikołaja”,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Bal Przebierańców ”,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Dzień Babci i Dziadka”, „ Dzień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Mamy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Taty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„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Dzień Dziecka”. </a:t>
            </a: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Obraz 5" descr="https://encrypted-tbn1.gstatic.com/images?q=tbn:ANd9GcQ-tNnzhgE-JyapX6j228xuNEQq7eoKzoh6Wpynhx_N8Q1oAEVo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33056"/>
            <a:ext cx="1368152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4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3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3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Desktop\pop\po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335437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pop\pop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6" t="14805" r="13865" b="17125"/>
          <a:stretch/>
        </p:blipFill>
        <p:spPr bwMode="auto">
          <a:xfrm>
            <a:off x="5148064" y="4576838"/>
            <a:ext cx="3335437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P1150399.JPG"/>
          <p:cNvPicPr>
            <a:picLocks noChangeAspect="1"/>
          </p:cNvPicPr>
          <p:nvPr/>
        </p:nvPicPr>
        <p:blipFill rotWithShape="1">
          <a:blip r:embed="rId4" cstate="print"/>
          <a:srcRect r="1250"/>
          <a:stretch/>
        </p:blipFill>
        <p:spPr>
          <a:xfrm>
            <a:off x="623279" y="116632"/>
            <a:ext cx="3312000" cy="218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P11503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596317"/>
            <a:ext cx="3335438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P11504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2384190"/>
            <a:ext cx="3312000" cy="216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PICT00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2416838"/>
            <a:ext cx="3335437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 descr="http://l.thumbs.canstockphoto.com/canstock1606888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765425"/>
            <a:ext cx="1428750" cy="1327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671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8219256" cy="52174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przedszkolnych uroczystościach 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oprócz dzieci i Ich najbliższych 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uczestniczyli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również zaproszeni goście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</a:t>
            </a:r>
          </a:p>
          <a:p>
            <a:pPr marL="0" indent="0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pl-PL" sz="1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Zastępca Prezydenta Miasta pan Henryk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Wojciechowski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Przewodniczący Komisji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Edukacji Rady Miasta pan Dariusz Stuba</a:t>
            </a:r>
          </a:p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Naczelnik Wydziału Spraw Społecznych pani Urszula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Domachowska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Wizytator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Delegatury Kuratorium Oświaty w Tczewie pani Beata Andrzejewska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Dyrektor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Miejskiego Ośrodka Pomocy Społecznej pani Bernadeta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Smuda  </a:t>
            </a:r>
            <a:r>
              <a:rPr lang="pl-PL" sz="1800" b="1" dirty="0" smtClean="0">
                <a:solidFill>
                  <a:schemeClr val="tx2">
                    <a:lumMod val="50000"/>
                  </a:schemeClr>
                </a:solidFill>
              </a:rPr>
              <a:t>                     </a:t>
            </a:r>
            <a:endParaRPr lang="pl-PL" sz="18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Kierownik Projektu „Razem w Przedszkolu”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pani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Alicja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Prokopów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Koordynator Projektu „ Razem w Przedszkolu” pani Maria Ziemer</a:t>
            </a:r>
          </a:p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Asystent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Projektu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„Razem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w Przedszkolu” pani Marzena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Kobylańska</a:t>
            </a:r>
          </a:p>
          <a:p>
            <a:pPr marL="0" indent="0">
              <a:buNone/>
            </a:pP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/>
            </a:r>
            <a:b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</a:br>
            <a:r>
              <a:rPr lang="pl-PL" sz="2100" dirty="0">
                <a:latin typeface="Garamond" panose="02020404030301010803" pitchFamily="18" charset="0"/>
                <a:cs typeface="Times New Roman" pitchFamily="18" charset="0"/>
              </a:rPr>
              <a:t>                                     </a:t>
            </a:r>
            <a:r>
              <a:rPr lang="pl-PL" sz="2100" dirty="0" smtClean="0">
                <a:latin typeface="Garamond" panose="02020404030301010803" pitchFamily="18" charset="0"/>
                <a:cs typeface="Times New Roman" pitchFamily="18" charset="0"/>
              </a:rPr>
              <a:t/>
            </a:r>
            <a:br>
              <a:rPr lang="pl-PL" sz="2100" dirty="0" smtClean="0">
                <a:latin typeface="Garamond" panose="02020404030301010803" pitchFamily="18" charset="0"/>
                <a:cs typeface="Times New Roman" pitchFamily="18" charset="0"/>
              </a:rPr>
            </a:br>
            <a:r>
              <a:rPr lang="pl-PL" sz="2100" dirty="0" smtClean="0">
                <a:latin typeface="Garamond" panose="02020404030301010803" pitchFamily="18" charset="0"/>
                <a:cs typeface="Times New Roman" pitchFamily="18" charset="0"/>
              </a:rPr>
              <a:t>                                </a:t>
            </a:r>
            <a:br>
              <a:rPr lang="pl-PL" sz="2100" dirty="0" smtClean="0">
                <a:latin typeface="Garamond" panose="02020404030301010803" pitchFamily="18" charset="0"/>
                <a:cs typeface="Times New Roman" pitchFamily="18" charset="0"/>
              </a:rPr>
            </a:br>
            <a:r>
              <a:rPr lang="pl-PL" sz="2100" dirty="0" smtClean="0">
                <a:latin typeface="Garamond" panose="02020404030301010803" pitchFamily="18" charset="0"/>
                <a:cs typeface="Times New Roman" pitchFamily="18" charset="0"/>
              </a:rPr>
              <a:t>                                  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http://l.thumbs.canstockphoto.com/canstock120278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92696"/>
            <a:ext cx="1406321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97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pop\pop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17815" r="16514" b="17435"/>
          <a:stretch/>
        </p:blipFill>
        <p:spPr bwMode="auto">
          <a:xfrm>
            <a:off x="674393" y="185776"/>
            <a:ext cx="3312368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pop\miko  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24494" r="20286" b="12908"/>
          <a:stretch/>
        </p:blipFill>
        <p:spPr bwMode="auto">
          <a:xfrm>
            <a:off x="251520" y="2348880"/>
            <a:ext cx="331200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pop\po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3" y="4581128"/>
            <a:ext cx="3312000" cy="2125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pop\b i dz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6786" r="4263" b="6425"/>
          <a:stretch/>
        </p:blipFill>
        <p:spPr bwMode="auto">
          <a:xfrm>
            <a:off x="5076056" y="205326"/>
            <a:ext cx="331236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pop\dz m i t pop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5977" r="5117" b="6091"/>
          <a:stretch/>
        </p:blipFill>
        <p:spPr bwMode="auto">
          <a:xfrm>
            <a:off x="5580112" y="2377815"/>
            <a:ext cx="333480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pop\dz dz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11396" r="3088" b="51375"/>
          <a:stretch/>
        </p:blipFill>
        <p:spPr bwMode="auto">
          <a:xfrm>
            <a:off x="5076056" y="4553276"/>
            <a:ext cx="3312000" cy="2181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 descr="http://l.thumbs.canstockphoto.com/canstock12791195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048" y="2708920"/>
            <a:ext cx="1377327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60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7992888" cy="4525963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Realizacja projektu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RAZEM W PRZEDSZKOLU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 </a:t>
            </a:r>
          </a:p>
          <a:p>
            <a:pPr marL="0" lv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przyniosła bardzo korzystne i pozytywne efekty:</a:t>
            </a:r>
          </a:p>
          <a:p>
            <a:pPr marL="0" lvl="0" indent="0" algn="ctr">
              <a:buNone/>
            </a:pPr>
            <a:endParaRPr lang="pl-PL" sz="20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chętnie uczęszczały do przedszkola, a adaptacja do grupy przedszkolnej nastąpiła w pierwszych tygodniach realizacji projektu.</a:t>
            </a:r>
          </a:p>
          <a:p>
            <a:pPr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niepełnosprawne zintegrowały się ze zdrowymi rówieśnikami i stały się pełnoprawnymi uczestnikami grupy.</a:t>
            </a:r>
          </a:p>
          <a:p>
            <a:pPr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 w projekcie spowodował u dzieci znaczny wzrost umiejętności we wszystkich sferach rozwojowych.</a:t>
            </a:r>
          </a:p>
          <a:p>
            <a:pPr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Rodzice wyrazili zadowolenie z funkcjonowania przedszkola i pracy nauczycielek pracujących w grupie.</a:t>
            </a:r>
          </a:p>
          <a:p>
            <a:pPr>
              <a:buBlip>
                <a:blip r:embed="rId2"/>
              </a:buBlip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dodatkowe z języka angielskiego, rytmiki i logopedii spełniły oczekiwania rodziców.</a:t>
            </a:r>
          </a:p>
          <a:p>
            <a:endParaRPr lang="pl-PL" dirty="0"/>
          </a:p>
        </p:txBody>
      </p:sp>
      <p:pic>
        <p:nvPicPr>
          <p:cNvPr id="7" name="Symbol zastępczy zawartości 6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661248"/>
            <a:ext cx="4040188" cy="739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9783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1124744"/>
            <a:ext cx="5328592" cy="1143000"/>
          </a:xfrm>
        </p:spPr>
        <p:txBody>
          <a:bodyPr>
            <a:normAutofit fontScale="90000"/>
          </a:bodyPr>
          <a:lstStyle/>
          <a:p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PROGRAMY </a:t>
            </a:r>
            <a:r>
              <a:rPr lang="pl-PL" sz="27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WŁASNE </a:t>
            </a: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REALIZOWANE W PRZEDSZKOLU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55576" y="2564904"/>
            <a:ext cx="6491064" cy="32703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Potrzeba wprowadzania przez nauczycieli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programów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własnych wypływa z trzech źródeł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</a:t>
            </a:r>
          </a:p>
          <a:p>
            <a:pPr marL="0" indent="0" algn="ctr">
              <a:buNone/>
            </a:pP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twórczego charakteru pracy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nauczycieli,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konieczności przygotowania dzieci do życia w realnym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świecie,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ze zmienności rzeczywistości społecznej, kulturowej </a:t>
            </a:r>
          </a:p>
          <a:p>
            <a:pPr marL="0" lvl="0" indent="0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konieczności dostosowania się do nowych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sytuacji.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Obraz 7" descr="http://l.thumbs.canstockphoto.com/canstock1493189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09120"/>
            <a:ext cx="1440160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Obraz 5" descr="http://l.thumbs.canstockphoto.com/canstock1493189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1440160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07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79512" y="498737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wychowawczy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 –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Alina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Kurzyńska, Kamila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Małachowska,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profilaktyczny „Dbam o własne ciało, zdrowie, bezpieczeństwo i sprawność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fizyczną” – </a:t>
            </a:r>
          </a:p>
          <a:p>
            <a:pPr lvl="0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Monika Böhm,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nauczania religii dla dzieci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5 – 6 letnich ,,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Pozwólcie dzieciom przyjść do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mnie” – </a:t>
            </a:r>
          </a:p>
          <a:p>
            <a:pPr lvl="0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Kamila Małachowska,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z zakresu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działalności plastyczno – artystycznej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przeznaczony dla dzieci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5 – 6 letnich –</a:t>
            </a:r>
          </a:p>
          <a:p>
            <a:pPr lvl="0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Alina Kurzyńska, Maria Cieśniewska, Kamila Małachowska,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Edukacja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Regionalna dzieci 6 – letnich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Kociewie moje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rodzinne” – Ewa Maszner,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cyklicznych spotkań z rodzicami i dziećmi – wspomaganie rozwoju poszczególnych sfer inteligencji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poprzez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ukierunkowaną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zabawę „ Zabawy fundamentalne” – Kamila Małachowska,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Trzyletni program wczesnej nauki czytania w przedszkolu oparty na metodach dr I. Majchrzak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dr Glena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Domana – Kamila Małachowska,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adaptacyjny dla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3 – letnich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„Idę do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przedszkola” – Kamila Małachowska,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edukacji teatralnej dla dzieci 5 – 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6 – letnich – Małgorzata Sumińska,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,,Bezpieczny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 ” – Agnieszka Kuhn,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 Z komputerem na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Ty ” – Agnieszka Kuhn,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pracy z dzieckiem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zdolnym – Kamila Małachowska,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kółka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wokalno – tanecznego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Muzyka 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ruch” – Kamila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Małachowska, Alina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Kurzyńska,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wczesnej nauki matematyki dzieci w wieku przedszkolnym oparty na metodzie dr Glena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Domana” – Kamila Małachowska,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lvl="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wspomagania rozwoju myślenia oraz zdolności do skupiania uwagi i zapamiętywania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u dzieci 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wieku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przedszkolnym – Kamila Małachowska,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Program logopedyczny wspomagający rozwój mowy u dzieci w wieku przedszkolnym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Miłe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uszom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dźwięki” – Kamila Małachowska.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51520" y="12940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PROGRAMY OPRACOWANE I REALIZOWANE PRZEZ NAUCZYCIELKI:</a:t>
            </a:r>
            <a:endParaRPr lang="pl-PL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Obraz 4" descr="http://l.thumbs.canstockphoto.com/canstock66895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284984"/>
            <a:ext cx="1368152" cy="1316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1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6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6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6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6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6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6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6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6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6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6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6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6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6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6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6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6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6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6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6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6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6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6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6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60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6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60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6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60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6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60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60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60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60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0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EDUKACJA 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PRZEDSZKOLAKÓW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 ZAKRESIE PRZESTRZEGANIA BEZPIECZNYCH ZACHOWAŃ </a:t>
            </a:r>
            <a:endParaRPr lang="pl-PL" sz="20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8136904" cy="2016224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Dzisiejsze czasy stawiają rodziców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pedagogów przed nie lada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wyzwaniem: </a:t>
            </a:r>
          </a:p>
          <a:p>
            <a:pPr marL="0" indent="0" algn="ctr">
              <a:buNone/>
            </a:pP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wykształcić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swoich pociech bezpieczne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postawy,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asertywność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ogólną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ostrożność.</a:t>
            </a:r>
          </a:p>
          <a:p>
            <a:pPr marL="0" indent="0" algn="ctr">
              <a:buNone/>
            </a:pP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Powodem takiej sytuacji jest  zwiększenie się liczby niebezpieczeństw czyhających na dzieci:</a:t>
            </a:r>
          </a:p>
          <a:p>
            <a:pPr marL="0" indent="0" algn="ctr">
              <a:buNone/>
            </a:pPr>
            <a:endParaRPr lang="pl-PL" sz="40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niewłaściwe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treści z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internetu,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obecność licznych sprzętów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elektrycznych,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zwiększone natężenie ruchu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drogowego, 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dorośli posiadający złe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intencje.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9552" y="3645024"/>
            <a:ext cx="8496944" cy="2736304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pl-PL" sz="40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Edukacja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zakresie bezpieczeństwa realizowana jest w naszym przedszkolu </a:t>
            </a:r>
            <a:endParaRPr lang="pl-PL" sz="40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jako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proces ciągły, systematyczny i kompleksowy poprzez :</a:t>
            </a:r>
          </a:p>
          <a:p>
            <a:pPr marL="0" indent="0">
              <a:buNone/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kształcenie u dzieci postaw i nawyków z zachowaniem określonych proporcji wiedzy i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działania,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zapewnienie dzieciom bezpośredniego kontaktu z obiektami i zjawiskami omawianego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środowiska,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analizowanie  problemów za pomocą różnorodnych środków dydaktycznych, podkreślając </a:t>
            </a:r>
            <a:endParaRPr lang="pl-PL" sz="40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znaczenie zajęć </a:t>
            </a: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praktycznych i własnych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doświadczeń,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4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rozwijanie u dzieci wrażliwość na niebezpieczeństwo, szczególnie w najbliższym </a:t>
            </a:r>
            <a:r>
              <a:rPr lang="pl-PL" sz="40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otoczeniu.</a:t>
            </a:r>
            <a:endParaRPr lang="pl-PL" sz="40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Obraz 4" descr="http://szkolajeziorki.edupage.org/files/logo_bezpieczne_przedszkole_final_sam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1382266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31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3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2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3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SPOTKANIA PRZEDSZKOLAKÓW Z POLICJANTEM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5536" y="980728"/>
            <a:ext cx="4248472" cy="518457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spotkań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panem policjantem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dowiadują się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 tym, 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 bezpiecznie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poruszać się po drogach,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podróżować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samochodem, bawić w domu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przedszkolu oraz jak reagować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sytuacji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innych zagrożenia np.: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kiedy zauważą pożar 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lub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spotkają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agresywnego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psa.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Gość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ostrzega też dzieci przed osobami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nieznajomymi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z którymi nie wolno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rozmawiać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wpuszczać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domu.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Szczególnym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zainteresowaniem dzieci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cieszy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zawsze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prezentacja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policyjnych rekwizytów niezbędnych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wykonywania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pracy. Przedszkolaki zawsze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czynnie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uczestniczą w takich spotkaniach,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zadają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mnóstwo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pytań,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dzielą się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swoimi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spostrzeżeniami i doświadczeniami.  </a:t>
            </a: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Symbol zastępczy zawartości 4" descr="http://starogard.edu.pl/content/image/4317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717032"/>
            <a:ext cx="3524200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zdj do prez\DSC02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1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3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WYCIECZKI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PRZEDSZKOLAKÓW 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NA KOMENDĘ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POLICJI</a:t>
            </a:r>
            <a:r>
              <a:rPr lang="pl-PL" sz="27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 </a:t>
            </a:r>
            <a:r>
              <a:rPr lang="pl-PL" sz="27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0" y="1472662"/>
            <a:ext cx="4038600" cy="289244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Wycieczka na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Komendę Policji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naszych przedszkolaków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zawsze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wielkim przeżyciem.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mają wówczas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możliwość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bezpośredniej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obserwacji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pracy starogardzkiej policji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zobaczenia różnych pomieszczeń np.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strzelnicę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pokój przesłuchań.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Kontakty te uczą dzieci szacunku dla pracy policjantów oraz  uświadamiają , że najważniejszym zadaniem policji jest zapewnienie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bezpieczeństwa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wszystkim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mieszkańcom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naszego miasta.</a:t>
            </a:r>
          </a:p>
          <a:p>
            <a:endParaRPr lang="pl-PL" dirty="0"/>
          </a:p>
        </p:txBody>
      </p:sp>
      <p:pic>
        <p:nvPicPr>
          <p:cNvPr id="5" name="Symbol zastępczy zawartości 4" descr="http://starogard.edu.pl/content/image/4123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628" y="1623759"/>
            <a:ext cx="3096000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936104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Obraz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831153"/>
            <a:ext cx="936104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0" name="Picture 2" descr="C:\Users\user\Desktop\DSC021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3096344" cy="1962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SC0213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3" r="16375"/>
          <a:stretch/>
        </p:blipFill>
        <p:spPr bwMode="auto">
          <a:xfrm>
            <a:off x="4211960" y="4432612"/>
            <a:ext cx="2520280" cy="2196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pl-PL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</a:br>
            <a:r>
              <a:rPr lang="pl-PL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CYKLICZNE SPOTKANIA Z RODZICAMI I DZIEĆMI </a:t>
            </a:r>
            <a:br>
              <a:rPr lang="pl-PL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UKIERUNKOWANE NA ROZWIJANIE POSZCZEGÓLNYCH</a:t>
            </a:r>
            <a:br>
              <a:rPr lang="pl-PL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SFER INTELIGENCJI POPRZEZ ZABAWĘ </a:t>
            </a:r>
            <a:br>
              <a:rPr lang="pl-PL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„ ZABAWY FUNDAMENTALNE ”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endParaRPr lang="pl-PL" sz="2000" dirty="0">
              <a:latin typeface="Comic Sans MS" panose="030F0702030302020204" pitchFamily="66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23528" y="2276872"/>
            <a:ext cx="4608512" cy="4140459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Zabawy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fundamentalne, to cykliczne spotkania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dziećmi i rodzicami,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które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odbywają się </a:t>
            </a: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raz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miesiącu.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Wspólne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zabawy </a:t>
            </a: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stanowią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znakomity przewodnik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rodziców i dzieci, który prowadzi </a:t>
            </a: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Ich </a:t>
            </a: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 jednej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następnej przygody,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służącej odkrywaniu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świata,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lepszej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komunikacji </a:t>
            </a: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językowej, </a:t>
            </a: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emocjonalnej i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społecznej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nabywaniu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coraz </a:t>
            </a: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nowych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kompetencji,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rozwijania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wszystkich  </a:t>
            </a: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zmysłów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wszystkich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rodzajów inteligencji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kształtowaniu aktywnej,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twórczej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postawy </a:t>
            </a: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wobec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siebie </a:t>
            </a:r>
            <a:r>
              <a:rPr lang="pl-PL" sz="72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72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otoczenia. </a:t>
            </a:r>
            <a:endParaRPr lang="pl-PL" sz="72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Symbol zastępczy zawartości 6" descr="F:\DCIM\100OLYMP\PA26046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377406"/>
            <a:ext cx="3528392" cy="2483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16" y="4005064"/>
            <a:ext cx="356400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33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2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25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2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2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>
            <a:normAutofit fontScale="90000"/>
          </a:bodyPr>
          <a:lstStyle/>
          <a:p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PRZEDSZKOLAKI </a:t>
            </a:r>
            <a:b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 PAŃSTWOWEJ </a:t>
            </a:r>
            <a:b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STRAŻY POŻARNEJ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73193" y="1916832"/>
            <a:ext cx="4038600" cy="42770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z naszego przedszkola miały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okazję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zobaczyć z bliska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Komenda Straży Pożarnej.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Przedszkolaki mogły oglądać centralę,  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samochody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sprzęt pożarniczy.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Wysłuchały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również opowieści o trudnej,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odpowiedzialnej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niebezpiecznej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pracy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strażaka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akcjach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ratowniczo – gaśniczych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Ogromną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atrakcją dla dzieci była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możliwość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przymierzenia stroju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strażaków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wejście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wozu strażackiego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endParaRPr lang="pl-PL" dirty="0"/>
          </a:p>
        </p:txBody>
      </p:sp>
      <p:pic>
        <p:nvPicPr>
          <p:cNvPr id="4099" name="Picture 3" descr="C:\Users\user\Desktop\str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r="11819"/>
          <a:stretch/>
        </p:blipFill>
        <p:spPr bwMode="auto">
          <a:xfrm>
            <a:off x="5652120" y="169024"/>
            <a:ext cx="3096344" cy="2100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stra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403648" cy="1030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str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/>
          <a:stretch/>
        </p:blipFill>
        <p:spPr bwMode="auto">
          <a:xfrm>
            <a:off x="5652120" y="4581128"/>
            <a:ext cx="3096344" cy="208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str 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5"/>
          <a:stretch/>
        </p:blipFill>
        <p:spPr bwMode="auto">
          <a:xfrm>
            <a:off x="4716016" y="2420888"/>
            <a:ext cx="3096344" cy="208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75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8415" y="332656"/>
            <a:ext cx="6707088" cy="850106"/>
          </a:xfrm>
        </p:spPr>
        <p:txBody>
          <a:bodyPr>
            <a:normAutofit fontScale="90000"/>
          </a:bodyPr>
          <a:lstStyle/>
          <a:p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SPOTKANIA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PRZEDSZKOLAKÓW 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ŻOŁNIERZAMI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392488" cy="280831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Dzięki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spotkaniu z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żołnierzem z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Batalionu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Reprezentacyjnego Wojska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Polskiego w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Warszawie, 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starszym szeregowcem Markiem Böhm, 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dowiedziały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o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tym, że bezpieczeństwa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Polaków i polskich granic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strzegą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żołnierze. 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Gość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w interesujący sposób, opowiadał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przedszkolakom o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pracy oraz zadaniach,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jakie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 do wykonania każdy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żołnierz – obronę Ojczyzny, pomoc obywatelom 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czasie klęsk żywiołowych  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godne reprezentowanie naszego kraju.</a:t>
            </a: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427984" y="4204654"/>
            <a:ext cx="4258816" cy="2193107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Przedszkolaki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miały możliwość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wzięcia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udziału w ,,żywej” lekcji historii.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 przyszli goście ubrani w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tradycyjne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mundury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II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Pułku Szwoleżerów Rokitniańskich,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aby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przypomnieć dzieciom,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że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ich obecność </a:t>
            </a: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niegdyś</a:t>
            </a: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dawała poczucie bezpieczeństwa i budowała </a:t>
            </a:r>
            <a:endParaRPr lang="pl-PL" sz="3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jedność </a:t>
            </a:r>
            <a:r>
              <a:rPr lang="pl-PL" sz="3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wokół idei niepodległego państwa.</a:t>
            </a: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user\Desktop\zdj do prez\DSC020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502"/>
          <a:stretch/>
        </p:blipFill>
        <p:spPr bwMode="auto">
          <a:xfrm>
            <a:off x="683568" y="4077072"/>
            <a:ext cx="3528391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zdj do prez\DSC02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15485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http://l.thumbs.canstockphoto.com/canstock10790048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8640"/>
            <a:ext cx="850781" cy="1498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24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1782" y="332656"/>
            <a:ext cx="6480720" cy="1143000"/>
          </a:xfrm>
        </p:spPr>
        <p:txBody>
          <a:bodyPr>
            <a:noAutofit/>
          </a:bodyPr>
          <a:lstStyle/>
          <a:p>
            <a:r>
              <a:rPr lang="pl-PL" sz="2000" b="1" dirty="0" smtClean="0"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latin typeface="Garamond" panose="02020404030301010803" pitchFamily="18" charset="0"/>
              </a:rPr>
            </a:br>
            <a:r>
              <a:rPr lang="pl-PL" sz="2000" b="1" dirty="0">
                <a:latin typeface="Garamond" panose="02020404030301010803" pitchFamily="18" charset="0"/>
              </a:rPr>
              <a:t/>
            </a:r>
            <a:br>
              <a:rPr lang="pl-PL" sz="2000" b="1" dirty="0">
                <a:latin typeface="Garamond" panose="02020404030301010803" pitchFamily="18" charset="0"/>
              </a:rPr>
            </a:br>
            <a:r>
              <a:rPr lang="pl-PL" sz="18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UDZIAŁ PRZEDSZKOLAKÓW W TEATRZYKACH</a:t>
            </a:r>
            <a:r>
              <a:rPr lang="pl-PL" sz="18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18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18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 WYKONANIU PROFESJONALNYCH ARTYSTÓW,</a:t>
            </a:r>
            <a:br>
              <a:rPr lang="pl-PL" sz="18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18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PORUSZAJĄCYCH TEMATYKĘ </a:t>
            </a:r>
            <a:br>
              <a:rPr lang="pl-PL" sz="18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18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PODSTAWOWYCH ZASAD BEZPIECZEŃSTWA</a:t>
            </a:r>
            <a:r>
              <a:rPr lang="pl-PL" sz="2000" dirty="0" smtClean="0">
                <a:latin typeface="Garamond" panose="02020404030301010803" pitchFamily="18" charset="0"/>
              </a:rPr>
              <a:t/>
            </a:r>
            <a:br>
              <a:rPr lang="pl-PL" sz="2000" dirty="0" smtClean="0">
                <a:latin typeface="Garamond" panose="02020404030301010803" pitchFamily="18" charset="0"/>
              </a:rPr>
            </a:br>
            <a:endParaRPr lang="pl-PL" sz="2000" dirty="0">
              <a:latin typeface="Garamond" panose="02020404030301010803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79840" y="1649705"/>
            <a:ext cx="3031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,, MISIOWA DRAKA </a:t>
            </a:r>
          </a:p>
          <a:p>
            <a:pPr algn="ctr"/>
            <a:r>
              <a:rPr lang="pl-PL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O DROGOWYCH ZNAKACH ”</a:t>
            </a:r>
            <a:endParaRPr lang="pl-PL" sz="1600" b="1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Symbol zastępczy zawartości 5" descr="alt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71931"/>
            <a:ext cx="3168351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179512" y="4638019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Główny bohater razem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dziećmi poznawał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znaki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drogowe, sygnalizację świetlną,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przejście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pieszych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zasadę chodzenia lewą stroną drogi.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Występom aktorów towarzyszyły wesołe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piosenki 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ruchu drogowym.</a:t>
            </a:r>
          </a:p>
        </p:txBody>
      </p:sp>
      <p:pic>
        <p:nvPicPr>
          <p:cNvPr id="11" name="Obraz 10" descr="C:\Users\User\AppData\Local\Microsoft\Windows\Temporary Internet Files\Content.IE5\SA2T1G0A\MC900432029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069" y="332656"/>
            <a:ext cx="1188053" cy="106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Prostokąt 12"/>
          <p:cNvSpPr/>
          <p:nvPr/>
        </p:nvSpPr>
        <p:spPr>
          <a:xfrm>
            <a:off x="4427984" y="2420888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Kolejny teatrzyk dotyczący edukacji drogowej  wykonany został przez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aktorów z Krakowa.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Nauka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znaków drogowych,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cenne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wskazówki i rady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odblaskowe odznaki, które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otrzymali widzowie, 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pewnością przydadzą się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przedszkolnych spacerów.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4860032" y="1700808"/>
            <a:ext cx="3528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„UWAGA, </a:t>
            </a:r>
          </a:p>
          <a:p>
            <a:pPr algn="ctr"/>
            <a:r>
              <a:rPr lang="pl-PL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ZEBRA Z PRZEJŚCIA ZBIEGŁA ”</a:t>
            </a:r>
            <a:endParaRPr lang="pl-PL" sz="1600" b="1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Symbol zastępczy zawartości 6" descr="http://brzechwolandia.slawno.pl/wiad/im_2995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052" y="4293096"/>
            <a:ext cx="3168352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66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build="p"/>
      <p:bldP spid="13" grpId="0" build="p"/>
      <p:bldP spid="1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402502" y="620881"/>
            <a:ext cx="2827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,,BEZPIECZNA WYPRAWA”</a:t>
            </a:r>
            <a:endParaRPr lang="pl-PL" sz="1600" b="1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22" y="1101178"/>
            <a:ext cx="3168351" cy="20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4446898" y="3421781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Główni bohaterowie uczą się,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zabawa z ogniem jest niebezpieczna,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pływanie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miejscach niestrzeżonych jest zabronione. Poznają zasady ruchu drogowego i udzielają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sobie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wielu cennych rad,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przekazali im rodzice.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Żywe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uczestnictwo dzieci w przedstawieniu,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nauka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wierszyków i rekwizyty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ułatwiały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widzom przyswojenie ważnych zagadnień z dziedziny bezpieczeństwa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uczyły,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podejmować rozsądne decyzje,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nawet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zabaw.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683568" y="620881"/>
            <a:ext cx="31368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,,PRZYGODA SMOKA EMILA ” </a:t>
            </a:r>
            <a:endParaRPr lang="pl-PL" sz="1600" b="1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216024" y="1268760"/>
            <a:ext cx="4355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Młody smok Emil podczas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podróży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napotykał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szereg niebezpieczeństw.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Dzięki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przyjaźni z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chłopcem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dowiaduje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się, jak sobie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radzić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sytuacjach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zagrożenia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najważniejsze – jak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ich unikać.</a:t>
            </a:r>
          </a:p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przedstawienia aktorzy uczyli dzieci przestrzegania zasad bezpieczeństwa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różnych sytuacjach, m.in.: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być bezpiecznym w domu,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podróży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 bezpiecznie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zachowywać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na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drodze.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6" name="Picture 2" descr="C:\Documents and Settings\Bruccy\Pulpit\Teatrzyki\DSC075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4293096"/>
            <a:ext cx="3168352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7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uild="p"/>
      <p:bldP spid="14" grpId="0"/>
      <p:bldP spid="15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latin typeface="Garamond" panose="02020404030301010803" pitchFamily="18" charset="0"/>
              </a:rPr>
              <a:t/>
            </a:r>
            <a:br>
              <a:rPr lang="pl-PL" sz="2400" b="1" dirty="0" smtClean="0"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SPACERY EDUKACYJNE – PRAKTYCZNA </a:t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NAUKA BEZPIECZNEGO PORUSZANIA SIĘ </a:t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PRZEDSZKOLAKÓW PO ULICACH MIASTA</a:t>
            </a:r>
            <a:r>
              <a:rPr lang="pl-PL" sz="2400" dirty="0" smtClean="0">
                <a:latin typeface="Garamond" panose="02020404030301010803" pitchFamily="18" charset="0"/>
              </a:rPr>
              <a:t/>
            </a:r>
            <a:br>
              <a:rPr lang="pl-PL" sz="2400" dirty="0" smtClean="0">
                <a:latin typeface="Garamond" panose="02020404030301010803" pitchFamily="18" charset="0"/>
              </a:rPr>
            </a:br>
            <a:endParaRPr lang="pl-PL" sz="2400" dirty="0">
              <a:latin typeface="Garamond" panose="020204040303010108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17376" y="2564904"/>
            <a:ext cx="4038600" cy="37444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Ten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cytat jest dowodem na to, że nawet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najciekawsze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opowiadanie nauczycielki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przedszkolu czy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najpiękniejszy obrazek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zawieszony na gazetce tematycznej nie zastąpi samodzielnie przez dziecko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przeżytego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doświadczenia.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Dlatego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początku i pod koniec każdego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roku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szkolnego wszystkie nauczycielki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organizują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wycieczki edukacyjne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mające na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celu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poznanie oraz utrwalenie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zasad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bezpiecznego uczestniczenia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ruchu drogowym.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539552" y="1506528"/>
            <a:ext cx="309634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,,Po­wiedz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mi, a za­pomnę. </a:t>
            </a:r>
            <a:endParaRPr lang="pl-PL" sz="14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Po­każ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mi, a za­pamiętam. </a:t>
            </a:r>
          </a:p>
          <a:p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Pozwól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mi zro­bić, a zrozumiem”</a:t>
            </a:r>
          </a:p>
          <a:p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                         cytat </a:t>
            </a:r>
            <a:r>
              <a:rPr lang="pl-PL" sz="14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4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Konfucjusza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Obraz 5" descr="http://l.thumbs.canstockphoto.com/canstock1467188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71" y="332656"/>
            <a:ext cx="1224136" cy="1074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219" name="Picture 3" descr="D:\Zdjęcia grupowe\Ruch drogowy\DSC00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94678"/>
            <a:ext cx="3528390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Zdjęcia grupowe\Europejski Tydzień\DSC00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45" y="4118626"/>
            <a:ext cx="3528000" cy="2472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74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37567" y="332656"/>
            <a:ext cx="5544616" cy="994122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ZAJĘCIA DLA DZIECI I RODZICÓW </a:t>
            </a: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DOTYCZĄCE BEZPIECZEŃSTWA</a:t>
            </a:r>
            <a:r>
              <a:rPr lang="pl-PL" sz="2000" dirty="0">
                <a:latin typeface="Garamond" panose="02020404030301010803" pitchFamily="18" charset="0"/>
              </a:rPr>
              <a:t/>
            </a:r>
            <a:br>
              <a:rPr lang="pl-PL" sz="2000" dirty="0">
                <a:latin typeface="Garamond" panose="02020404030301010803" pitchFamily="18" charset="0"/>
              </a:rPr>
            </a:br>
            <a:endParaRPr lang="pl-PL" sz="2000" dirty="0">
              <a:latin typeface="Garamond" panose="020204040303010108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7544" y="1592796"/>
            <a:ext cx="7632848" cy="4572508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tych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niezwykłych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zajęć nastąpiło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odwrócenie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ról – to dzieci wykorzystując </a:t>
            </a:r>
            <a:endParaRPr lang="pl-PL" sz="5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zdobytą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zajęciach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wiedzę,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uczyły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swoich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rodziców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zasad bezpieczeństwa.  </a:t>
            </a:r>
            <a:endParaRPr lang="pl-PL" sz="5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Celem głównym zajęć było przypomnienie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rodzicom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dzieciom podstawowych </a:t>
            </a:r>
            <a:endParaRPr lang="pl-PL" sz="5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zasad bezpieczeństwa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jazdy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samochodem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rowerem, </a:t>
            </a:r>
            <a:endParaRPr lang="pl-PL" sz="5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czasie zabaw nad wodą,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domu i na podwórku. </a:t>
            </a:r>
            <a:endParaRPr lang="pl-PL" sz="5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prezentowały scenki obrazujące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najbardziej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powszechne </a:t>
            </a:r>
            <a:endParaRPr lang="pl-PL" sz="5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przyczyny wypadków wśród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najmłodszych.   </a:t>
            </a:r>
            <a:endParaRPr lang="pl-PL" sz="5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Zadaniem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rodziców było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wskazanie: </a:t>
            </a:r>
          </a:p>
          <a:p>
            <a:pPr>
              <a:buBlip>
                <a:blip r:embed="rId2"/>
              </a:buBlip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jakie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błędy popełniają dzieci, </a:t>
            </a:r>
            <a:endParaRPr lang="pl-PL" sz="5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czego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brakuje, </a:t>
            </a:r>
          </a:p>
          <a:p>
            <a:pPr>
              <a:buBlip>
                <a:blip r:embed="rId2"/>
              </a:buBlip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co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powinno zostać zabezpieczone p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rzez rodziców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 </a:t>
            </a:r>
          </a:p>
          <a:p>
            <a:pPr marL="0" indent="0">
              <a:buNone/>
            </a:pPr>
            <a:endParaRPr lang="pl-PL" sz="5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zakończenie zajęć każde z dzieci wręczyło </a:t>
            </a:r>
            <a:endParaRPr lang="pl-PL" sz="5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swoim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rodzicom ulotkę zawierającą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dziesięć </a:t>
            </a:r>
          </a:p>
          <a:p>
            <a:pPr marL="0" indent="0">
              <a:buNone/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najważniejszych informacji, o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których powinni </a:t>
            </a:r>
            <a:endParaRPr lang="pl-PL" sz="55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pamiętać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pl-PL" sz="55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aby </a:t>
            </a:r>
            <a:r>
              <a:rPr lang="pl-PL" sz="55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ich dziecko było bezpieczne.</a:t>
            </a:r>
          </a:p>
          <a:p>
            <a:endParaRPr lang="pl-PL" dirty="0"/>
          </a:p>
        </p:txBody>
      </p:sp>
      <p:pic>
        <p:nvPicPr>
          <p:cNvPr id="10242" name="Picture 2" descr="C:\Users\user\Desktop\zdj do prez\DSC01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045" y="4069766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http://l.thumbs.canstockphoto.com/canstock226787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122413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660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3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4104456" cy="706090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„ AUTOCHODZIK ”</a:t>
            </a:r>
            <a:r>
              <a:rPr lang="pl-PL" sz="2400" b="1" dirty="0" smtClean="0"/>
              <a:t> 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435280" cy="532859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Organ prowadzący placówkę: Gmina Miejska Starogard Gdański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wspiera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w realizacji zagadnień związanych z bezpieczeństwem dzieci.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ramach współpracy przedszkole otrzymało prezent – zestaw edukacyjny „AUTOCHODZIK”,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który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przeznaczony jest do prowadzenia zajęć z zakresu wychowania komunikacyjnego.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2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Daje on szerokie możliwości nauki ruchu drogowego poprzez zabawę, a w szczególności pozwala na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:</a:t>
            </a:r>
          </a:p>
          <a:p>
            <a:pPr marL="0" indent="0" algn="ctr">
              <a:buNone/>
            </a:pPr>
            <a:endParaRPr lang="pl-PL" sz="2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tworzenie warunków sprzyjających poznawaniu i przestrzeganiu zasad ruchu drogowego w celu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podwyższenia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bezpieczeństwa własnego i innych,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>
              <a:buBlip>
                <a:blip r:embed="rId2"/>
              </a:buBlip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zapoznanie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z różnymi środkami komunikacji i transportu oraz wyjaśnienie ich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znaczenia</a:t>
            </a: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życia i bezpieczeństwa ludzi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>
              <a:buBlip>
                <a:blip r:embed="rId2"/>
              </a:buBlip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symulowanie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sytuacji spotykanych w życiu codziennym – ulica, zebra, znaki drogowe,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samochody</a:t>
            </a:r>
          </a:p>
          <a:p>
            <a:pPr marL="0" indent="0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   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ułatwiają dzieciom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identyfikowanie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rozumienie i zapamiętywanie zdarzeń drogowych.</a:t>
            </a:r>
          </a:p>
          <a:p>
            <a:pPr marL="0" indent="0" algn="ctr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 </a:t>
            </a:r>
          </a:p>
          <a:p>
            <a:pPr marL="0" indent="0" algn="ctr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„AUTOCHODZIK” angażując wszystkie zmysły pozwala uczyć dzieci pożądanych zachowań na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drodze</a:t>
            </a: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np. zapinania pasów w samochodzie, konieczności noszenia odblasków, itp.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przygotowuje najmłodszych do bezpiecznego uczestnictwa w ruchu drogowym.</a:t>
            </a:r>
          </a:p>
          <a:p>
            <a:pPr marL="0" indent="0" algn="ctr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Wczesna edukacja spełni swoje zadania, gdyż przekazana w określonym okresie rozwoju dziecka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pozwala na trwalsze budowanie właściwych postaw i zachowań.</a:t>
            </a:r>
          </a:p>
          <a:p>
            <a:pPr marL="0" indent="0" algn="ctr">
              <a:buNone/>
            </a:pP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Zestaw wykorzystywany jest przez nauczycielki podczas zabaw z rodzicami </a:t>
            </a:r>
            <a:endParaRPr lang="pl-PL" sz="2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czasie </a:t>
            </a:r>
            <a:r>
              <a:rPr lang="pl-PL" sz="2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zajęć </a:t>
            </a:r>
            <a:r>
              <a:rPr lang="pl-PL" sz="2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dydaktycznych i spacerów poza teren przedszkola.  </a:t>
            </a:r>
          </a:p>
          <a:p>
            <a:endParaRPr lang="pl-PL" dirty="0"/>
          </a:p>
        </p:txBody>
      </p:sp>
      <p:sp>
        <p:nvSpPr>
          <p:cNvPr id="5" name="AutoShape 2" descr="data:image/jpeg;base64,/9j/4AAQSkZJRgABAQAAAQABAAD/2wCEAAkGBxQTDxEREw0VFhIVFRkSFBMYGBsUExYbGB0XFxUdFhMkKCgjGRonGx8TITQhJTArLi4uGx87PjMuOCgtOjcBCgoKDg0OGxAQGzckICUtNjI3LiwvNyw3MCwrOCwsNC0rNC0uLC4sLTQwNC81LSwsLCssLDQ3NCwsLC40NzAsLP/AABEIAHgAeAMBEQACEQEDEQH/xAAbAAEAAgMBAQAAAAAAAAAAAAAABQYBAgQDB//EADsQAAEDAQQHBAYJBQAAAAAAAAEAAhEDBBIhMQUTQVFScZEiYYHCBgcUQlPBFiMyVWKSobHwFSRz0eH/xAAbAQEAAgMBAQAAAAAAAAAAAAAAAwYBAgcEBf/EADcRAAIBAgIGBwYGAwEAAAAAAAABAgMRIVEEEhMxgZEGQUNhocHCBRQyUnHwFSJCU4LxsdHhI//aAAwDAQACEQMRAD8Ah18U6SEAQBAEAQBAR2l/c8fkrD7B31OHmUrpj2H8vSRqsRSAgCAIAgCAICxrnh2wIAgCAIAgCAjtL+54/JWH2DvqcPMpXTHsP5ekjVYikBAEAQBAEAQFjXPDtgQBAEAQBAEBHaX9zx+SsPsHfU4eZSumPYfy9JGqxFICAIAgCAIAgLGueHbAgCAIAgCAICO0v7nj8lYfYO+pw8yldMew/l6SNViKQEAQBAEAQBAWNc8O2BAEAQBAEAQEdpf3PH5Kw+wd9Th5lK6Y9h/L0karEUgIAgCAIAgCAsGtbxjqFz2zyO0bWn8y5oa5vG3qEs8htqfzLmhrm8beoSzyG2p/MuaGubxt6hLPIban8y5oa5vG3qEs8htqfzLmhrm8beoSzyG2p/MuaGubxt6hLPIban8y5oj9KvBu9obdo7l972HJRdRSwwXhcp3S3/0VFwxtrbsfl/0R14cQ6qw68c1zKXs5ZeAvDiHVNeOa5jZyy8BeHEOqa8c1zGzll4C8OIdU145rmNnLLwF4cQ6prxzXMbOWXgLw4h1TaRzXMbOWXgLw4h1TaRzXMbOWXgQT2iTgMz+5VYuWLVWRrcG4JfMxqxOqpo4ii2tdFxxujeNxI3HHoolWTm6fWlf+j0T0SUaKrNYN2+n1NLZYjSDC4DtsFQRjgcp71tTqKd7dTsa19GdFRc18SuvodLdDklwv0gW3rwLsQG4OOWSjekJJOzx7v+k8fZ0nJxvG6vdXy3vceNPR83jeZcbF6pPYBOQnae4KR1Fgut9XWRR0TWu7qy6+rHcvqY/pzr4YGAlwlsQWkZze3Z47IWNrHVcr2+q8PqPc5uagldvHDdbNbsO8wywk6wtLXCm2+5wyj8J2lJVEtXWW92EdGcnLUaairu2XcbNsDiKRDZ1pc1gGJlsTO4Y/oVjaQvJPC28zsKjUGl8e5fTeYrWO6JDmvAIabhvQTlPODisxkna6t14ozUoShualjZ6r3Pv8jNpsBZMxAdcJ4XbnDNuEnwWsKkZK9u/+hVoTp9eF7fR96dmvM3bowkPcH0yGNvOh0wOcR+0o6sU0nHeSR0Sc4ylCSairuz+/+nsNCPkgluFLXk44N3ZZqP3inl12JF7Pq3tf9Otw+/7OB1EhrXFsB03ZwJAiSBuxzXo/K20uo8TjNRUnue778zSO5LI0uzZ+Z5n5rJgzSpFzgxv2nENHMmAjkopt9Xkbwg5yUVvbtzwLFZHMq+00GXiCzsTF36rstLeeBxXz561LUqSzx47z7tGVKvtaEL7la+78uCtbPrPK32F9pp2Z9IS3VCm7EdkjMux71tSqxoSlGphjf+iPSNGqaZTpTpK61Unjuff3eJro1wfabW5uTmVbp3jIGeULFeOrRpp77oxoslU0ivJbmpM0sFmNexGnTxqMq6wtyJBECPCMfwqStPZV9ae5q3iR6PQ950LZ0/jjK7WaeHDA6tG0QHmzPcBUNAsJzgucXFveQCMFDWk2trH4VK/CyVz06LCMZPRpv82o1njdu33kc9gsrqQtbatPEUQS0OzF47RMBSVaiqSpuD6yDRtHlo6rRqr9KwvvxOyxVWAWImGtc2u0YzBcWAYnf/pRVIybq2xacWeqhUpJUNa0U1O2N99s8TksGjX0HN1oALn06bBI7ZD2uJA3CP1ClnXjWT1McG3yaPNo2hz0Wa21leUUuu+KvY9dMWfV+0ucZdXc0UqYxcYIN4j9B381ro03PZpfpV2+G4306k6W1lPGVRrVX06zw0rSdSoezsY44X69QNJE7pyAGc8lJQlGpU2raySduZFptOVGh7vCLzk7dfUr23IlHVGte9zmXmixscW5XhOIXjxcUk7fnZ9JzjGblJXWyWHcVzSjHXw8vvtfi2pEBwGEBvukZFuxfSotauqlZreu/wA759ZX9LU9fXk7p7nn3LK2XUcSlPKdTrBVk/UuzOw961145nmWl0LfGuZj2Cr8F/QprxzM+90PnXMCw1fhPHgU145j3yh1TRkWGrBGqfBzABE8wmvG499oJWVRc/8AOZgWCr8F+OBwP8Ka8cx75Q+dGW2GqDIpPB3gEHqsOccwtNoJ3U0a/wBPqfBd+VZ2kczHvej2+NHVZdB2qre1dlrPyvQCTjMTvyKhqaVQpW15pfVk9Kqqt9SV8z3+iVt+7q/5CofxTQ/3Y8yTUeQPonbfu+vlH2CeQCx+J6Hu2q5jUkzLvRS3EknR9ck5kscSfHNZ/FND3bWPMzKMpO7Nz6M2+I9itMbocR0Wv4loP7kTa9W1rvm/9in6L20Ezo6uZF09lw/gG5H7T0N7qseYjrK7avdW3/dxU9FraQI0bXG09kkE4CY2ZIvaeh9dWPMSu0ko2+0ef0Ttv3fX/IVt+KaH+7HmaaksixytMCjXEpgLiUwFxKYC4lMBcSmAuJTAXLr6ts7Typ+dVrpFup8fSWXo9vqcPMu6rVyzhLmAlwEuAlwEuAlwfE10o5mEAQBAEAQBAXX1bZ2nlT86rXSLs+PpLN0e7Th5l3VZLMEAQBAEAQBAfE10s5mEAQBAEAQBAXX1bZ2nlT86rXSLs+PpLN0e7Th5l3VZLMEAQBAEAQBAfE10s5mEAQBAEAQBAXX1bZ2nlT86rXSLs+PpLN0e7Th5l3VZLMEAQBAEAQBAfE10s5mEAQBAEAQBAXX1bZ2nlT86rXSLs+PpLN0e7Th5l3VZLMFkBAJWAJQCUMhDB8TXSzmYQBAEAQBAEBdfVtnaeVPzqtdIuz4+ks3R7tOHmXdVksxrUBgwYOwnETswWytfEM5tVVx+vbH+OD1nmpdal8viYszR1CsQP7loO0in/wB3rOvST+DxFmb06VUEXqzSMbwuQTiYgzhhgtZSp2wjbiEmdQUJsZQwf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114300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0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4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4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4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4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4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4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4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4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4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CEAAkGBxQTDxEREw0VFhIVFRkSFBMYGBsUExYbGB0XFxUdFhMkKCgjGRonGx8TITQhJTArLi4uGx87PjMuOCgtOjcBCgoKDg0OGxAQGzckICUtNjI3LiwvNyw3MCwrOCwsNC0rNC0uLC4sLTQwNC81LSwsLCssLDQ3NCwsLC40NzAsLP/AABEIAHgAeAMBEQACEQEDEQH/xAAbAAEAAgMBAQAAAAAAAAAAAAAABQYBAgQDB//EADsQAAEDAQQHBAYJBQAAAAAAAAEAAhEDBBIhMQUTQVFScZEiYYHCBgcUQlPBFiMyVWKSobHwFSRz0eH/xAAbAQEAAgMBAQAAAAAAAAAAAAAAAwYBAgcEBf/EADcRAAIBAgIGBwYGAwEAAAAAAAABAgMRIVEEEhMxgZEGQUNhocHCBRQyUnHwFSJCU4LxsdHhI//aAAwDAQACEQMRAD8Ah18U6SEAQBAEAQBAR2l/c8fkrD7B31OHmUrpj2H8vSRqsRSAgCAIAgCAICxrnh2wIAgCAIAgCAjtL+54/JWH2DvqcPMpXTHsP5ekjVYikBAEAQBAEAQFjXPDtgQBAEAQBAEBHaX9zx+SsPsHfU4eZSumPYfy9JGqxFICAIAgCAIAgLGueHbAgCAIAgCAICO0v7nj8lYfYO+pw8yldMew/l6SNViKQEAQBAEAQBAWNc8O2BAEAQBAEAQEdpf3PH5Kw+wd9Th5lK6Y9h/L0karEUgIAgCAIAgCAsGtbxjqFz2zyO0bWn8y5oa5vG3qEs8htqfzLmhrm8beoSzyG2p/MuaGubxt6hLPIban8y5oa5vG3qEs8htqfzLmhrm8beoSzyG2p/MuaGubxt6hLPIban8y5oj9KvBu9obdo7l972HJRdRSwwXhcp3S3/0VFwxtrbsfl/0R14cQ6qw68c1zKXs5ZeAvDiHVNeOa5jZyy8BeHEOqa8c1zGzll4C8OIdU145rmNnLLwF4cQ6prxzXMbOWXgLw4h1TaRzXMbOWXgLw4h1TaRzXMbOWXgQT2iTgMz+5VYuWLVWRrcG4JfMxqxOqpo4ii2tdFxxujeNxI3HHoolWTm6fWlf+j0T0SUaKrNYN2+n1NLZYjSDC4DtsFQRjgcp71tTqKd7dTsa19GdFRc18SuvodLdDklwv0gW3rwLsQG4OOWSjekJJOzx7v+k8fZ0nJxvG6vdXy3vceNPR83jeZcbF6pPYBOQnae4KR1Fgut9XWRR0TWu7qy6+rHcvqY/pzr4YGAlwlsQWkZze3Z47IWNrHVcr2+q8PqPc5uagldvHDdbNbsO8wywk6wtLXCm2+5wyj8J2lJVEtXWW92EdGcnLUaairu2XcbNsDiKRDZ1pc1gGJlsTO4Y/oVjaQvJPC28zsKjUGl8e5fTeYrWO6JDmvAIabhvQTlPODisxkna6t14ozUoShualjZ6r3Pv8jNpsBZMxAdcJ4XbnDNuEnwWsKkZK9u/+hVoTp9eF7fR96dmvM3bowkPcH0yGNvOh0wOcR+0o6sU0nHeSR0Sc4ylCSairuz+/+nsNCPkgluFLXk44N3ZZqP3inl12JF7Pq3tf9Otw+/7OB1EhrXFsB03ZwJAiSBuxzXo/K20uo8TjNRUnue778zSO5LI0uzZ+Z5n5rJgzSpFzgxv2nENHMmAjkopt9Xkbwg5yUVvbtzwLFZHMq+00GXiCzsTF36rstLeeBxXz561LUqSzx47z7tGVKvtaEL7la+78uCtbPrPK32F9pp2Z9IS3VCm7EdkjMux71tSqxoSlGphjf+iPSNGqaZTpTpK61Unjuff3eJro1wfabW5uTmVbp3jIGeULFeOrRpp77oxoslU0ivJbmpM0sFmNexGnTxqMq6wtyJBECPCMfwqStPZV9ae5q3iR6PQ950LZ0/jjK7WaeHDA6tG0QHmzPcBUNAsJzgucXFveQCMFDWk2trH4VK/CyVz06LCMZPRpv82o1njdu33kc9gsrqQtbatPEUQS0OzF47RMBSVaiqSpuD6yDRtHlo6rRqr9KwvvxOyxVWAWImGtc2u0YzBcWAYnf/pRVIybq2xacWeqhUpJUNa0U1O2N99s8TksGjX0HN1oALn06bBI7ZD2uJA3CP1ClnXjWT1McG3yaPNo2hz0Wa21leUUuu+KvY9dMWfV+0ucZdXc0UqYxcYIN4j9B381ro03PZpfpV2+G4306k6W1lPGVRrVX06zw0rSdSoezsY44X69QNJE7pyAGc8lJQlGpU2raySduZFptOVGh7vCLzk7dfUr23IlHVGte9zmXmixscW5XhOIXjxcUk7fnZ9JzjGblJXWyWHcVzSjHXw8vvtfi2pEBwGEBvukZFuxfSotauqlZreu/wA759ZX9LU9fXk7p7nn3LK2XUcSlPKdTrBVk/UuzOw961145nmWl0LfGuZj2Cr8F/QprxzM+90PnXMCw1fhPHgU145j3yh1TRkWGrBGqfBzABE8wmvG499oJWVRc/8AOZgWCr8F+OBwP8Ka8cx75Q+dGW2GqDIpPB3gEHqsOccwtNoJ3U0a/wBPqfBd+VZ2kczHvej2+NHVZdB2qre1dlrPyvQCTjMTvyKhqaVQpW15pfVk9Kqqt9SV8z3+iVt+7q/5CofxTQ/3Y8yTUeQPonbfu+vlH2CeQCx+J6Hu2q5jUkzLvRS3EknR9ck5kscSfHNZ/FND3bWPMzKMpO7Nz6M2+I9itMbocR0Wv4loP7kTa9W1rvm/9in6L20Ezo6uZF09lw/gG5H7T0N7qseYjrK7avdW3/dxU9FraQI0bXG09kkE4CY2ZIvaeh9dWPMSu0ko2+0ef0Ttv3fX/IVt+KaH+7HmaaksixytMCjXEpgLiUwFxKYC4lMBcSmAuJTAXLr6ts7Typ+dVrpFup8fSWXo9vqcPMu6rVyzhLmAlwEuAlwEuAlwfE10o5mEAQBAEAQBAXX1bZ2nlT86rXSLs+PpLN0e7Th5l3VZLMEAQBAEAQBAfE10s5mEAQBAEAQBAXX1bZ2nlT86rXSLs+PpLN0e7Th5l3VZLMEAQBAEAQBAfE10s5mEAQBAEAQBAXX1bZ2nlT86rXSLs+PpLN0e7Th5l3VZLMEAQBAEAQBAfE10s5mEAQBAEAQBAXX1bZ2nlT86rXSLs+PpLN0e7Th5l3VZLMFkBAJWAJQCUMhDB8TXSzmYQBAEAQBAEBdfVtnaeVPzqtdIuz4+ks3R7tOHmXdVksxrUBgwYOwnETswWytfEM5tVVx+vbH+OD1nmpdal8viYszR1CsQP7loO0in/wB3rOvST+DxFmb06VUEXqzSMbwuQTiYgzhhgtZSp2wjbiEmdQUJsZQwf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3077" name="Picture 5" descr="C:\Users\user\Desktop\prez. fotki\Prezentacja p-lna\autochodzik\Obraz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18" y="332656"/>
            <a:ext cx="3511319" cy="2303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prez. fotki\Prezentacja p-lna\autochodzik\Obraz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45" y="4221088"/>
            <a:ext cx="3528392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Obraz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4" y="4190350"/>
            <a:ext cx="3528392" cy="2303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Zdjęcia grupowe\Ruch drogowy\DSC005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7" y="332656"/>
            <a:ext cx="3519856" cy="2303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auto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48880"/>
            <a:ext cx="3528392" cy="2363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9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5976" y="764704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pl-PL" sz="28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WIZJA </a:t>
            </a:r>
            <a:r>
              <a:rPr lang="pl-PL" sz="28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8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8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PRZEDSZKOLA</a:t>
            </a:r>
            <a:r>
              <a:rPr lang="pl-PL" sz="28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8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endParaRPr lang="pl-PL" sz="280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3528" y="692696"/>
            <a:ext cx="4038600" cy="525658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sz="2600" dirty="0">
                <a:latin typeface="Garamond" panose="02020404030301010803" pitchFamily="18" charset="0"/>
              </a:rPr>
              <a:t> </a:t>
            </a:r>
          </a:p>
          <a:p>
            <a:pPr marL="0" indent="0" algn="ctr">
              <a:buNone/>
            </a:pP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Przedszkole przygotowuje dzieci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podjęcia nauki w szkole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 ich kompetencje poznawcze.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zdobywają wiedzę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głównie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poprzez aktywne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poszukiwania i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odkrywanie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otaczającej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rzeczywistości.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33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Poprzez zróżnicowane działania, </a:t>
            </a: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 wychowanków rozwijane </a:t>
            </a: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są praktyczne umiejętności, </a:t>
            </a: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są zachęcane do</a:t>
            </a: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twórczego rozwiązywania problemów.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33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Przedszkole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respektuje zasady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zrównoważonego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rozwoju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aspektach: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przyrodniczym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społecznym, </a:t>
            </a:r>
            <a:endParaRPr lang="pl-PL" sz="33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ekonomicznym </a:t>
            </a:r>
            <a:r>
              <a:rPr lang="pl-PL" sz="33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kulturowym</a:t>
            </a:r>
            <a:r>
              <a:rPr lang="pl-PL" sz="33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pl-PL" sz="33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Symbol zastępczy zawartości 4" descr="http://starogard.edu.pl/content/image/4122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348880"/>
            <a:ext cx="3581400" cy="2496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6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7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7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7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7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7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7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7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75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75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75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75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75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75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75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75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75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75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75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75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75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75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75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WSPÓŁPRACA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INSTYTUCJAMI </a:t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UKIERUNKOWANYMI NA WSZECHSTRONNY </a:t>
            </a:r>
            <a:b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ROZWÓJ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INTELEKTUALNY </a:t>
            </a:r>
            <a:r>
              <a:rPr lang="pl-PL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 POZNAWCZY </a:t>
            </a:r>
            <a:r>
              <a:rPr lang="pl-PL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PRZEDSZKOLAKÓW</a:t>
            </a:r>
            <a:r>
              <a:rPr lang="pl-PL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endParaRPr lang="pl-PL" sz="20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7488832" cy="48691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pl-PL" sz="1600" dirty="0" smtClean="0">
              <a:latin typeface="Garamond" panose="02020404030301010803" pitchFamily="18" charset="0"/>
            </a:endParaRPr>
          </a:p>
          <a:p>
            <a:pPr marL="0" lv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Mając na celu wszechstronne przygotowanie swoich wychowanków </a:t>
            </a:r>
          </a:p>
          <a:p>
            <a:pPr marL="0" lv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 życia we współczesnym świecie, nauczycielki dążą do tego, </a:t>
            </a:r>
          </a:p>
          <a:p>
            <a:pPr marL="0" lv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aby poprzez różne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ź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ródła rozwijać u dzieci kreatywność, </a:t>
            </a:r>
          </a:p>
          <a:p>
            <a:pPr marL="0" lv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ciekawość oraz zachwyt bliższym i dalszym otoczeniem.</a:t>
            </a:r>
          </a:p>
          <a:p>
            <a:pPr marL="0" lvl="0" indent="0" algn="ctr">
              <a:buNone/>
            </a:pP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związku z tym, kadra pedagogiczna nawiązała współpracę między innymi z:</a:t>
            </a:r>
          </a:p>
          <a:p>
            <a:pPr marL="0" lvl="0" indent="0">
              <a:buNone/>
            </a:pP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MUZEUM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ZIEMI KOCIEWSKIEJ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OCEANARIUM W GDYNI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CENTRUM  INTERAKTYWNEJ  NAUKI  I  ZABAWY  Z GDYNI </a:t>
            </a:r>
          </a:p>
          <a:p>
            <a:pPr lvl="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PARKIEM NAUKOWO – TECHNOLOGICZNYM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GDAŃSKA</a:t>
            </a:r>
          </a:p>
          <a:p>
            <a:pPr lvl="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TEATREM „ MINIATURA ” Z GDAŃSKA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KAPELĄ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KOCIEWSKĄ</a:t>
            </a:r>
          </a:p>
          <a:p>
            <a:pPr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AGENCJĄ ARTYSTYCZNĄ „ MUSICUS”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Obraz 3" descr="http://l.thumbs.canstockphoto.com/canstock1255715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149080"/>
            <a:ext cx="1440160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8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716016" y="1124744"/>
            <a:ext cx="4041775" cy="4392487"/>
          </a:xfrm>
        </p:spPr>
        <p:txBody>
          <a:bodyPr>
            <a:noAutofit/>
          </a:bodyPr>
          <a:lstStyle/>
          <a:p>
            <a:pPr algn="ctr"/>
            <a:endParaRPr lang="pl-PL" sz="1800" b="0" dirty="0" smtClean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pl-PL" sz="1800" b="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Zabawy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fundamentalne są propozycją </a:t>
            </a:r>
            <a:endParaRPr lang="pl-PL" sz="18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mądrze, </a:t>
            </a:r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sposób planowy, </a:t>
            </a:r>
            <a:endParaRPr lang="pl-PL" sz="18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ale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 pozbawiony żywiołowości</a:t>
            </a:r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spontaniczności i radości, wspomagać </a:t>
            </a:r>
          </a:p>
          <a:p>
            <a:pPr algn="ctr"/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wszechstronny rozwój dziecka.</a:t>
            </a: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Spotkania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pozwalają na pełne </a:t>
            </a:r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osiąganie</a:t>
            </a: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dziecko wyzwań, </a:t>
            </a:r>
            <a:endParaRPr lang="pl-PL" sz="18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których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realizacja </a:t>
            </a:r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sprawia przyjemność</a:t>
            </a: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motywuje do </a:t>
            </a:r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dalszej pracy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</a:t>
            </a:r>
            <a:endParaRPr lang="pl-PL" sz="18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Tworzą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prawidłowe warunki, </a:t>
            </a:r>
            <a:endParaRPr lang="pl-PL" sz="18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by umysły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otworzyły się na wiedzę, </a:t>
            </a:r>
            <a:endParaRPr lang="pl-PL" sz="18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by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nauka stała się zabawą, </a:t>
            </a:r>
            <a:endParaRPr lang="pl-PL" sz="18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cechowały się </a:t>
            </a:r>
            <a:endParaRPr lang="pl-PL" sz="1800" b="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800" b="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kreatywnością </a:t>
            </a:r>
            <a:r>
              <a:rPr lang="pl-PL" sz="1800" b="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pomysłowością.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3528392" cy="2448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3528392" cy="2462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8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b="1" dirty="0" smtClean="0">
                <a:latin typeface="Garamond" panose="02020404030301010803" pitchFamily="18" charset="0"/>
              </a:rPr>
              <a:t/>
            </a:r>
            <a:br>
              <a:rPr lang="pl-PL" sz="2400" b="1" dirty="0" smtClean="0">
                <a:latin typeface="Garamond" panose="02020404030301010803" pitchFamily="18" charset="0"/>
              </a:rPr>
            </a:b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UDZIAŁ W LEKCJACH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0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 MUZEUM ZIEMI KOCIEWSKIEJ</a:t>
            </a:r>
            <a:r>
              <a:rPr lang="pl-PL" sz="2400" dirty="0">
                <a:latin typeface="Garamond" panose="02020404030301010803" pitchFamily="18" charset="0"/>
              </a:rPr>
              <a:t/>
            </a:r>
            <a:br>
              <a:rPr lang="pl-PL" sz="2400" dirty="0">
                <a:latin typeface="Garamond" panose="02020404030301010803" pitchFamily="18" charset="0"/>
              </a:rPr>
            </a:br>
            <a:endParaRPr lang="pl-PL" sz="2400" dirty="0">
              <a:latin typeface="Garamond" panose="020204040303010108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5536" y="1930872"/>
            <a:ext cx="4186808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Przedszkolaki bardzo </a:t>
            </a: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chętnie</a:t>
            </a: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uczestniczą w lekcjach muzealnych</a:t>
            </a: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które odbywają się na terenie </a:t>
            </a:r>
            <a:endParaRPr lang="pl-PL" sz="21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Muzeum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Ziemi </a:t>
            </a: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Kociewskiej</a:t>
            </a: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Starogardzie Gdańskim. </a:t>
            </a:r>
            <a:endParaRPr lang="pl-PL" sz="21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mogą </a:t>
            </a: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bliska oglądać </a:t>
            </a:r>
            <a:endParaRPr lang="pl-PL" sz="21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bogate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zbiory tradycyjnych sprzętów </a:t>
            </a:r>
            <a:endParaRPr lang="pl-PL" sz="21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domowych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narzędzi gospodarskich, </a:t>
            </a:r>
            <a:endParaRPr lang="pl-PL" sz="21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strojów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ludowych, </a:t>
            </a: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wyrobów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rzemiosła </a:t>
            </a:r>
            <a:endParaRPr lang="pl-PL" sz="21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sztuki ludowej </a:t>
            </a: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naszego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regionu.</a:t>
            </a:r>
          </a:p>
          <a:p>
            <a:pPr marL="0" indent="0" algn="ctr">
              <a:buNone/>
            </a:pP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Takie lekcje </a:t>
            </a: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rozwijają uczucia miłości </a:t>
            </a: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21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przywiązania do Małej Ojczyzny, </a:t>
            </a:r>
            <a:endParaRPr lang="pl-PL" sz="21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budują tożsamość narodową</a:t>
            </a:r>
          </a:p>
          <a:p>
            <a:pPr marL="0" indent="0" algn="ctr">
              <a:buNone/>
            </a:pPr>
            <a:r>
              <a:rPr lang="pl-PL" sz="21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są fundamentem patriotyzmu.</a:t>
            </a:r>
            <a:endParaRPr lang="pl-PL" sz="21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H:\dla Beaty\muzeum\100_67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527999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la Beaty\muzeum\100_67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4"/>
          <a:stretch/>
        </p:blipFill>
        <p:spPr bwMode="auto">
          <a:xfrm>
            <a:off x="4394753" y="3992992"/>
            <a:ext cx="3528393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1308034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5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308459"/>
            <a:ext cx="4968552" cy="1143000"/>
          </a:xfrm>
        </p:spPr>
        <p:txBody>
          <a:bodyPr>
            <a:normAutofit fontScale="90000"/>
          </a:bodyPr>
          <a:lstStyle/>
          <a:p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EDUKACJA </a:t>
            </a:r>
            <a:r>
              <a:rPr lang="pl-PL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MORSKA </a:t>
            </a: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AKWARIUM GDYŃSKIM</a:t>
            </a:r>
            <a:r>
              <a:rPr lang="pl-PL" b="1" i="1" dirty="0"/>
              <a:t/>
            </a:r>
            <a:br>
              <a:rPr lang="pl-PL" b="1" i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716016" y="1722512"/>
            <a:ext cx="4038600" cy="47091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Edukacja Morska została powołana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Akwarium Gdyńskim w 1998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roku</a:t>
            </a:r>
            <a:endParaRPr lang="pl-PL" sz="1600" i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Głównym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jej celem jest zapoznanie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młodych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ludzi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bieżącymi zagadnieniami dotyczącymi biologii,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ekologii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ochrony środowiska morskiego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marL="0" indent="0" algn="ctr">
              <a:buNone/>
            </a:pPr>
            <a:endParaRPr lang="pl-PL" sz="1600" i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Przesłanie Edukacji Morskiej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to: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dotknąć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zobaczyć,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usłyszeć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doświadczyć”.</a:t>
            </a:r>
          </a:p>
          <a:p>
            <a:pPr marL="0" indent="0" algn="ctr">
              <a:buNone/>
            </a:pPr>
            <a:endParaRPr lang="pl-PL" sz="1600" i="1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Dla uczestników organizowane są niecodzienne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lekcje np.: spotkania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podróżnikami, wystawy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fotografii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wspólne malowanie i czytanie baśni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odległości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zal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edwie kilku metrów od morza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marL="0" indent="0" algn="ctr">
              <a:buNone/>
            </a:pP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dobrane stosownie do wieku uczestników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ukazują niezwykłe życie mórz 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oceanów,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bogactwo i piękno,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ale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także czyhające w nich niebezpieczeństwo. </a:t>
            </a:r>
          </a:p>
        </p:txBody>
      </p:sp>
      <p:pic>
        <p:nvPicPr>
          <p:cNvPr id="5" name="Obraz 4" descr="Akwarium Gdyni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6672"/>
            <a:ext cx="1224136" cy="936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0" name="Picture 2" descr="H:\dla Beaty\oceanarium\100_6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528392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dla Beaty\oceanarium\100_68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1" y="4149080"/>
            <a:ext cx="3528393" cy="244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1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56362" y="255092"/>
            <a:ext cx="5266928" cy="850106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WYJAZD DO </a:t>
            </a:r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GDAŃSKIEGO </a:t>
            </a: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PARKU </a:t>
            </a:r>
            <a:b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NAUKOWO – TECHNOLOGICZNEGO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7544" y="1228731"/>
            <a:ext cx="4038600" cy="49251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Gdański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Park 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Naukowo – Technologiczny  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miejsce stworzone,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by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pokazać najmłodszym, 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że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nauka nie jest nudna,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że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poprzez zabawę także można się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uczyć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!</a:t>
            </a:r>
          </a:p>
          <a:p>
            <a:pPr marL="0" indent="0" algn="ctr">
              <a:buNone/>
            </a:pPr>
            <a:endParaRPr lang="pl-PL" sz="1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Główną misją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EduParku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pobudzanie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dzieciach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pasji odkrywania i uzmysłowienie 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Im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przyjemności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jaka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płynie ze zdobywania wiedzy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marL="0" indent="0" algn="ctr">
              <a:buNone/>
            </a:pPr>
            <a:endParaRPr lang="pl-PL" sz="19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zajęć przedszkolaki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nadzorem opiekunów, </a:t>
            </a:r>
            <a:endParaRPr lang="pl-PL" sz="19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atrakcyjny sposób </a:t>
            </a: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poznają</a:t>
            </a:r>
          </a:p>
          <a:p>
            <a:pPr marL="0" indent="0" algn="ctr">
              <a:buNone/>
            </a:pPr>
            <a:r>
              <a:rPr lang="pl-PL" sz="19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prawa rządzące w przyrodzie.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 descr="http://www.gpnt.pl/images/stories/edupark_logo_cmyk.pn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1296144" cy="972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4" name="Picture 2" descr="H:\dla Beaty\Gdański park naukowo-technolog\100_6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592" y="1257225"/>
            <a:ext cx="1797021" cy="2819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dla Beaty\Gdański park naukowo-technolog\100_6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50482"/>
            <a:ext cx="1800200" cy="2833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dla Beaty\Gdański park naukowo-technolog\100_61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16" y="4365104"/>
            <a:ext cx="3577877" cy="2193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22539" y="332656"/>
            <a:ext cx="4680520" cy="1143000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CENTRUM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INTERAKTYWNEJ 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NAUKI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 ZABAWY 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GDYNI </a:t>
            </a: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WIZYTĄ W PRZEDSZKOLU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716016" y="1484784"/>
            <a:ext cx="4042792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Centrum EduFun powstało z myślą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dzieciach, które pragną doświadczać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odkrywać otaczający nas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świat.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Prowadzący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zajęcia starają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towarzyszyć najmłodszym w ich pasjonującej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wędrówce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 świecie.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zabawę, doświadczanie,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zmysły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prezentują Im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naturę, kulturę, chemię, fizykę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biologię, geografię, astronomię i wiele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innych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dziedzin naukowych.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Słowa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zastępowane są doświadczeniami,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eksperymentami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zabawami.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stają się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naukowcami – poznając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tajniki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natury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;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podróżnikami – odwiedzając kontynenty.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Robią własne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eksperymenty,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przeprowadzają doświadczenia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chemiczne,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przyszłości słowo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fizyka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czy chemia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wzbudzało strachu ani niechęci, a fascynację.</a:t>
            </a:r>
          </a:p>
        </p:txBody>
      </p:sp>
      <p:pic>
        <p:nvPicPr>
          <p:cNvPr id="5" name="Obraz 4" descr="http://gdyniaturystyczna.pl/site_media/uploads/edufun_gdynia_logo_croppedthumbnail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0"/>
            <a:ext cx="1296144" cy="1058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Symbol zastępczy zawartości 6" descr="http://starogard.edu.pl/content/image/4035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20888"/>
            <a:ext cx="2752270" cy="198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H:\dla Beaty\edufun\100_7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13" y="4653136"/>
            <a:ext cx="2736304" cy="2016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C:\Users\User\Pictures\2013-11-25\0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313" y="188640"/>
            <a:ext cx="2760141" cy="202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24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3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3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3600400" cy="1143000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PRZEDSZKOLACY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22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W TEATRZE </a:t>
            </a: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MINIATURA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07504" y="1340768"/>
            <a:ext cx="5760640" cy="22322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spektaklu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„Piotruś Pan” dzieci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wzięły udział w lekcji teatralnej podczas, której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obejrzały teatr od kulis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spotkały się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aktorami, zapoznały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pracą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ludzi zaangażowanych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tworzenie przedstawień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teatralnych.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Mogły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bliska zobaczyć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dotknąć rekwizyty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teatralne.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Dzięki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tej lekcji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rozwinęły swoje zainteresowania, wzbogaciły wiedzę.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własne oczy przekonały się,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że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teatr to miejsce pełne magii i czarów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H:\prez. fotki\Teatr Miniatura\P116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8" y="3717032"/>
            <a:ext cx="3539193" cy="2437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prez. fotki\Teatr Miniatura\P1160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77780" y="895028"/>
            <a:ext cx="357301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prez. fotki\Teatr Miniatura\P11600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573" y="4221087"/>
            <a:ext cx="3539193" cy="2431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1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SPOTKANIA Z KAPELĄ KOCIEWSKĄ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4038600" cy="4680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Te spotkania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cieszą się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zainteresowaniem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przedszkolaków.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Członkowie Kapeli Kociewskiej systematycznie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odwiedzają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naszą placówkę.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Uczą dzieci przyśpiewek ludowych,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opowiadają o kociewskich obyczajach,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zapoznają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prostymi elementami tańca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pokazują, jak grać na regionalnych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instrumentach np.: burczybasie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czy diabelskich skrzypcach.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bardzo żywo reagują na gwarę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kociewską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zawsze aktywnie biorą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koncertach kapeli. 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 descr="H:\prez. fotki\kapel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k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9884"/>
            <a:ext cx="3528000" cy="2470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63888" y="311674"/>
            <a:ext cx="3888432" cy="936104"/>
          </a:xfrm>
        </p:spPr>
        <p:txBody>
          <a:bodyPr>
            <a:normAutofit fontScale="90000"/>
          </a:bodyPr>
          <a:lstStyle/>
          <a:p>
            <a:r>
              <a:rPr lang="pl-PL" sz="2700" b="1" dirty="0" smtClean="0"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latin typeface="Garamond" panose="02020404030301010803" pitchFamily="18" charset="0"/>
              </a:rPr>
            </a:br>
            <a:r>
              <a:rPr lang="pl-PL" sz="2700" b="1" dirty="0">
                <a:latin typeface="Garamond" panose="02020404030301010803" pitchFamily="18" charset="0"/>
              </a:rPr>
              <a:t/>
            </a:r>
            <a:br>
              <a:rPr lang="pl-PL" sz="2700" b="1" dirty="0">
                <a:latin typeface="Garamond" panose="02020404030301010803" pitchFamily="18" charset="0"/>
              </a:rPr>
            </a:br>
            <a:r>
              <a:rPr lang="pl-PL" sz="2700" b="1" dirty="0" smtClean="0">
                <a:latin typeface="Garamond" panose="02020404030301010803" pitchFamily="18" charset="0"/>
              </a:rPr>
              <a:t/>
            </a:r>
            <a:br>
              <a:rPr lang="pl-PL" sz="2700" b="1" dirty="0" smtClean="0"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SPOTKANIA </a:t>
            </a:r>
            <a:b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pl-PL" sz="2200" b="1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22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MUZYKĄ POWAŻNĄ</a:t>
            </a:r>
            <a:r>
              <a:rPr lang="pl-PL" sz="2700" dirty="0">
                <a:latin typeface="Garamond" panose="02020404030301010803" pitchFamily="18" charset="0"/>
              </a:rPr>
              <a:t/>
            </a:r>
            <a:br>
              <a:rPr lang="pl-PL" sz="2700" dirty="0">
                <a:latin typeface="Garamond" panose="02020404030301010803" pitchFamily="18" charset="0"/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0" y="1628800"/>
            <a:ext cx="4038600" cy="48965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Spotkania przedszkolaków z muzyką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poważną odbywają się pod hasłem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Pani Muzyka zaprasza”. </a:t>
            </a:r>
          </a:p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Celem koncertów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jest zainteresowanie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muzyką poważną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prezentowanie jej w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taki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sposób,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aby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zachwyciła i utkwiła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Im  w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pamięci.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Dodatkowo u widzów i słuchaczy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kształtowany jest gust muzyczny,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rozwijana wrażliwość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piękno muzyki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.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Udział w spotkaniu z muzyką uczy dzieci </a:t>
            </a: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kulturalnego zachowania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na </a:t>
            </a: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koncercie.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Koncerty dla przedszkolaków to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niejednokrotnie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pierwsze zetknięcie </a:t>
            </a:r>
            <a:endParaRPr lang="pl-PL" sz="18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8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 z muzyką poważną na żywo.   </a:t>
            </a:r>
            <a:endParaRPr lang="pl-PL" sz="18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800" dirty="0" smtClean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8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800" dirty="0" smtClean="0">
              <a:latin typeface="Garamond" panose="02020404030301010803" pitchFamily="18" charset="0"/>
            </a:endParaRPr>
          </a:p>
        </p:txBody>
      </p:sp>
      <p:pic>
        <p:nvPicPr>
          <p:cNvPr id="3074" name="Picture 2" descr="D:\Zdjęcia grupowe\Koncert Muzyka pani Eli 23.09\DSC006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1" y="116632"/>
            <a:ext cx="3477449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Zdjęcia grupowe\Koncert Muzyka pani Eli 23.09\DSC00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16651"/>
            <a:ext cx="347745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Zdjęcia grupowe\Koncert Muzyka pani Eli 23.09\DSC00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68193"/>
            <a:ext cx="3477449" cy="2223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http://l.thumbs.canstockphoto.com/canstock329814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426845" cy="122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51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99792" y="472262"/>
            <a:ext cx="5493296" cy="864096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WSPÓŁPRACA Z PRZEDSZKOLAMI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7704856" cy="432048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Nauczycielki realizując zadania edukacyjne ogromną rolę </a:t>
            </a:r>
          </a:p>
          <a:p>
            <a:pPr marL="0" lv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przypisują rozwijaniu wrodzonych talentów swoich wychowanków. </a:t>
            </a:r>
          </a:p>
          <a:p>
            <a:pPr marL="0" lv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Bardzo chętnie, razem z dziećmi, biorą udział </a:t>
            </a:r>
          </a:p>
          <a:p>
            <a:pPr marL="0" lv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różnych przeglądach artystycznych i konkursach </a:t>
            </a:r>
          </a:p>
          <a:p>
            <a:pPr marL="0" lv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skierowanych do utalentowanych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przedszkolaków.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 algn="ctr">
              <a:buNone/>
            </a:pP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lv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Ofertę imprez dla starogardzkich przedszkoli </a:t>
            </a:r>
          </a:p>
          <a:p>
            <a:pPr marL="0" lv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przygotowują nauczycielki z innych miejskich placówek:</a:t>
            </a:r>
          </a:p>
          <a:p>
            <a:pPr marL="0" indent="0">
              <a:buNone/>
            </a:pP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 Przedszkole Publiczne Nr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2 – Wystawa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Twórczości Plastycznej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 Przedszkole Publiczne Nr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3 – Przegląd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Piosenki Przedszkolnej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 Przedszkole Publiczne Nr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6 – Przegląd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Twórczości Teatralnej Przedszkolaków</a:t>
            </a:r>
          </a:p>
          <a:p>
            <a:pPr lvl="0">
              <a:buBlip>
                <a:blip r:embed="rId2"/>
              </a:buBlip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 Przedszkole Publiczne Nr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8 – Konkurs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Recytatorski dla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Przedszkolaków</a:t>
            </a:r>
          </a:p>
          <a:p>
            <a:pPr lvl="0">
              <a:buBlip>
                <a:blip r:embed="rId2"/>
              </a:buBlip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Miejskie Przedszkole Publiczne Nr 10 – Przegląd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Tańców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Dziecięcych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Obraz 4" descr="http://l.thumbs.canstockphoto.com/canstock1253697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1296144" cy="1143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635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4392488" cy="11430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latin typeface="Garamond" panose="02020404030301010803" pitchFamily="18" charset="0"/>
              </a:rPr>
              <a:t/>
            </a:r>
            <a:br>
              <a:rPr lang="pl-PL" sz="2800" dirty="0" smtClean="0">
                <a:latin typeface="Garamond" panose="02020404030301010803" pitchFamily="18" charset="0"/>
              </a:rPr>
            </a:br>
            <a:r>
              <a:rPr lang="pl-PL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MIEJSKIE PRZEDSZKOLE PUBLICZNE NR 2 </a:t>
            </a:r>
            <a:br>
              <a:rPr lang="pl-PL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WYSTAWA TWÓRCZOŚCI </a:t>
            </a:r>
            <a:br>
              <a:rPr lang="pl-PL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</a:br>
            <a:r>
              <a:rPr lang="pl-PL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PLASTYCZNEJ DZIECI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3528" y="1351204"/>
            <a:ext cx="3898776" cy="2365828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Realizując hasło przeglądu: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„Dziecięce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pomysły na modę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słońce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niepogodę”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nasze przedszkolaki przygotowały prace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plastyczne z projektami strojów. </a:t>
            </a:r>
          </a:p>
          <a:p>
            <a:pPr marL="0" indent="0" algn="ctr">
              <a:buNone/>
            </a:pP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Wystawa została połączona z pokazem mody w wykonaniu dziecięcych modelek i modeli. </a:t>
            </a:r>
          </a:p>
          <a:p>
            <a:pPr marL="0" indent="0" algn="ctr">
              <a:buNone/>
            </a:pPr>
            <a:endParaRPr lang="pl-PL" sz="1600" dirty="0" smtClean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600" dirty="0" smtClean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sz="16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Symbol zastępczy zawartości 4" descr="http://starogard.edu.pl/content/image/4102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858624"/>
            <a:ext cx="3528392" cy="2438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>
            <a:off x="4526603" y="520207"/>
            <a:ext cx="4499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MIEJSKIE PRZEDSZKOLE PUBLICZNE NR 3 </a:t>
            </a:r>
          </a:p>
          <a:p>
            <a:pPr lvl="0" algn="ctr"/>
            <a:r>
              <a:rPr lang="pl-PL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PRZEGLĄD PIOSENKI </a:t>
            </a:r>
          </a:p>
          <a:p>
            <a:pPr lvl="0" algn="ctr"/>
            <a:r>
              <a:rPr lang="pl-PL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PRZEDSZKOLNEJ</a:t>
            </a:r>
            <a:endParaRPr lang="pl-PL" sz="16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C:\Users\user\Desktop\DSC02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03" y="1556792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012403" y="4293095"/>
            <a:ext cx="3672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Podczas przeglądu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naszą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placówkę reprezentowały: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Ola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Cherek,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Lenka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Gomuła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Damian Wiącek.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Dzieci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zaśpiewały piosenkę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Kraina czarów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”. 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40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4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9512" y="332656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MIEJSKIE PRZEDSZKOLE PUBLICZNE NR 6 </a:t>
            </a:r>
          </a:p>
          <a:p>
            <a:pPr lvl="0" algn="ctr"/>
            <a:r>
              <a:rPr lang="pl-PL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PRZEGLĄD TWÓRCZOŚCI </a:t>
            </a:r>
          </a:p>
          <a:p>
            <a:pPr lvl="0" algn="ctr"/>
            <a:r>
              <a:rPr lang="pl-PL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TEATRALNEJ PRZEDSZKOLAKÓW</a:t>
            </a:r>
            <a:endParaRPr lang="pl-PL" sz="16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499992" y="332656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MIEJSKIE PRZEDSZKOLE PUBLICZNE NR 8 </a:t>
            </a:r>
          </a:p>
          <a:p>
            <a:pPr lvl="0" algn="ctr"/>
            <a:r>
              <a:rPr lang="pl-PL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KONKURS RECYTATORSKI </a:t>
            </a:r>
          </a:p>
          <a:p>
            <a:pPr lvl="0" algn="ctr"/>
            <a:r>
              <a:rPr lang="pl-PL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DLA PRZEDSZKOLAKÓW</a:t>
            </a:r>
            <a:endParaRPr lang="pl-PL" sz="1600" dirty="0">
              <a:solidFill>
                <a:schemeClr val="tx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Symbol zastępczy zawartości 6" descr="F:\P326139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45638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:\dla Beaty\konkurs recyt gwara kociewska\konkur recytatorski 03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 t="7431"/>
          <a:stretch/>
        </p:blipFill>
        <p:spPr bwMode="auto">
          <a:xfrm>
            <a:off x="5345832" y="3861048"/>
            <a:ext cx="304259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39552" y="4437112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 przegląd dzieci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kółka wokalno – tanecznego przygotowały taniec do utworu ,,Meluzyna”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Małgorzaty Ostrowskiej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filmu ,,Akademia Pana Kleksa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”.</a:t>
            </a:r>
            <a:endParaRPr lang="pl-PL" sz="1600" dirty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166320" y="1412776"/>
            <a:ext cx="3131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konkursie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„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MÓWIMY PO KOCIEWSKU”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swoimi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umiejętnościami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recytowania wierszy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w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naszej gwarze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popisały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się: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Zosia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Oller, Milena Urbanowicz </a:t>
            </a:r>
            <a:endParaRPr lang="pl-PL" sz="1600" dirty="0" smtClean="0"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oraz </a:t>
            </a:r>
          </a:p>
          <a:p>
            <a:pPr algn="ctr"/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Mikołaj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Ukleja. </a:t>
            </a:r>
          </a:p>
        </p:txBody>
      </p:sp>
    </p:spTree>
    <p:extLst>
      <p:ext uri="{BB962C8B-B14F-4D97-AF65-F5344CB8AC3E}">
        <p14:creationId xmlns:p14="http://schemas.microsoft.com/office/powerpoint/2010/main" val="26453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build="p"/>
      <p:bldP spid="3" grpId="0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6343814</TotalTime>
  <Words>9224</Words>
  <Application>Microsoft Office PowerPoint</Application>
  <PresentationFormat>Pokaz na ekranie (4:3)</PresentationFormat>
  <Paragraphs>1789</Paragraphs>
  <Slides>122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122</vt:i4>
      </vt:variant>
    </vt:vector>
  </HeadingPairs>
  <TitlesOfParts>
    <vt:vector size="123" baseType="lpstr">
      <vt:lpstr>Motyw pakietu Office</vt:lpstr>
      <vt:lpstr>III Edycja Konkursu „Mam 6 lat” </vt:lpstr>
      <vt:lpstr>„ Jestem gotowy,  by pożegnać przedszkole  i świetnie czuć się w szkole” </vt:lpstr>
      <vt:lpstr> MISJA NASZEGO PRZEDSZKOLA </vt:lpstr>
      <vt:lpstr>  WSPÓŁPRACA PRZEDSZKOLA  Z RADĄ RODZICÓW </vt:lpstr>
      <vt:lpstr>Prezentacja programu PowerPoint</vt:lpstr>
      <vt:lpstr>  NA TERENIE PRZEDSZKOLA  ORGANIZOWANE SĄ ZAJĘCIA  DLA RODZICÓW I DZIECI: </vt:lpstr>
      <vt:lpstr> KLUB CZYTAJĄCYCH RODZICÓW </vt:lpstr>
      <vt:lpstr> CYKLICZNE SPOTKANIA Z RODZICAMI I DZIEĆMI  UKIERUNKOWANE NA ROZWIJANIE POSZCZEGÓLNYCH SFER INTELIGENCJI POPRZEZ ZABAWĘ  „ ZABAWY FUNDAMENTALNE ” </vt:lpstr>
      <vt:lpstr>Prezentacja programu PowerPoint</vt:lpstr>
      <vt:lpstr>KLUB  „ RAZEM Z RODZICAMI ”</vt:lpstr>
      <vt:lpstr>Prezentacja programu PowerPoint</vt:lpstr>
      <vt:lpstr> UROCZYSTOŚCI PRZEDSZKOLNE </vt:lpstr>
      <vt:lpstr>Prezentacja programu PowerPoint</vt:lpstr>
      <vt:lpstr>Prezentacja programu PowerPoint</vt:lpstr>
      <vt:lpstr>DZIEŃ BABCI I DZIADKA</vt:lpstr>
      <vt:lpstr>DZIEŃ MAMY I TATY</vt:lpstr>
      <vt:lpstr> DZIEŃ DZIECKA </vt:lpstr>
      <vt:lpstr>  FESTYN RODZINNY </vt:lpstr>
      <vt:lpstr> ZAJĘCIA EDUKACYJNE  Z UDZIAŁEM RODZICÓW </vt:lpstr>
      <vt:lpstr> SPOTKANIA  ADAPTACYJNE                                DLA NOWYCH PRZEDSZKOLAKÓW </vt:lpstr>
      <vt:lpstr>SPOTKANIA REKREACYJNO – SPORTOWE  DLA PRZEDSZKOLAKÓW I ICH RODZICÓW </vt:lpstr>
      <vt:lpstr>PIKNIK </vt:lpstr>
      <vt:lpstr>   ZASADY OBOWIĄZUJĄCE  NAUCZYCIELI   </vt:lpstr>
      <vt:lpstr>  POMOC PSYCHOLOGICZNO – PEDAGOGICZNA  </vt:lpstr>
      <vt:lpstr>PRACA PEDAGOGA PRZEDSZKOLNEGO </vt:lpstr>
      <vt:lpstr>TERAPIA LOGOPEDYCZNA</vt:lpstr>
      <vt:lpstr>ZAJĘCIA KOMPENSACYJNO – WYRÓWNAWCZE</vt:lpstr>
      <vt:lpstr>SZKOŁA DLA RODZICÓW</vt:lpstr>
      <vt:lpstr> ROZWIJANIE UZDOLNIEŃ I TALENTÓW NASZYCH PRZEDSZKOLAKÓW  </vt:lpstr>
      <vt:lpstr> KÓŁKO  PLASTYCZNE </vt:lpstr>
      <vt:lpstr> KÓŁKO  TEATRALNE </vt:lpstr>
      <vt:lpstr> KÓŁKO  WOKALNO –  TANECZNE </vt:lpstr>
      <vt:lpstr> ZABAWY  Z JĘZYKIEM ANGIELSKIM </vt:lpstr>
      <vt:lpstr> ZAJĘCIA           RELIGII </vt:lpstr>
      <vt:lpstr>  PROWADZENIE DZIAŁALNOŚCI INNOWACYJNEJ   </vt:lpstr>
      <vt:lpstr>Prezentacja programu PowerPoint</vt:lpstr>
      <vt:lpstr>    „WCZESNA NAUKA CZYTANIA W PRZEDSZKOLU  OPARTA NA METODACH  IRENY MAJCHRZAK I GLENA DOMANA”                             </vt:lpstr>
      <vt:lpstr>Prezentacja programu PowerPoint</vt:lpstr>
      <vt:lpstr>Prezentacja programu PowerPoint</vt:lpstr>
      <vt:lpstr> ,,MAŁY SPORTOWIEC” </vt:lpstr>
      <vt:lpstr> PROJEKTY EDUKACYJNE REALIZOWANE W PRZEDSZKOLU  </vt:lpstr>
      <vt:lpstr>   ,,DZIECKO W KRAINIE BAŚNI I BAJEK”    </vt:lpstr>
      <vt:lpstr>Prezentacja programu PowerPoint</vt:lpstr>
      <vt:lpstr>Prezentacja programu PowerPoint</vt:lpstr>
      <vt:lpstr>Prezentacja programu PowerPoint</vt:lpstr>
      <vt:lpstr>  ,,MALI MIŁOŚNICY PRZYRODY” </vt:lpstr>
      <vt:lpstr>Prezentacja programu PowerPoint</vt:lpstr>
      <vt:lpstr>Prezentacja programu PowerPoint</vt:lpstr>
      <vt:lpstr> ,,WIELKIE SPRAWY MAŁYCH LUDZI” </vt:lpstr>
      <vt:lpstr>Prezentacja programu PowerPoint</vt:lpstr>
      <vt:lpstr>,,BAWIĘ SIĘ I ŻYJĘ BEZPIECZNIE” </vt:lpstr>
      <vt:lpstr>Prezentacja programu PowerPoint</vt:lpstr>
      <vt:lpstr> UDZIAŁ W REALIZACJI OGÓLNOPOLSKICH  PROGRAMÓW I AKCJACH SKIEROWANYCH  DO DZIECI W WIEKU PRZEDSZKOLNYM </vt:lpstr>
      <vt:lpstr>  PROGRAM PRZEDSZKOLNEJ  EDUKACJI ANTYNIKOTYNOWEJ  ,,CZYSTE POWIETRZE WOKÓŁ NAS” </vt:lpstr>
      <vt:lpstr>  PROGRAM EDUKACYJNY  ,,MAMO, TATO WOLĘ WODĘ’’ </vt:lpstr>
      <vt:lpstr> AKADEMIA ZDROWEGO PRZEDSZKOLAKA </vt:lpstr>
      <vt:lpstr>  III EDYCJA OGÓLNOPOLSKIEGO  PROGRAMU EDUKACJI ZDROWOTNEJ  DLA PRZEDSZKOLAKÓW AKADEMIA AQUAFRESH </vt:lpstr>
      <vt:lpstr> PROGRAM PROFILAKTYCZNY  PRZYJACIELE ZIPPIEGO </vt:lpstr>
      <vt:lpstr>  EUROPEJSKI TYDZIEŃ  ZRÓWNOWAŻONEGO TRANSPORTU </vt:lpstr>
      <vt:lpstr>Prezentacja programu PowerPoint</vt:lpstr>
      <vt:lpstr> SPRZĄTANIE ŚWIATA </vt:lpstr>
      <vt:lpstr>Prezentacja programu PowerPoint</vt:lpstr>
      <vt:lpstr>IV EDYCJA WIELKIEGO  KONKURSU EKOLOGICZNEGO DRUGIE ŻYCIE ŚMIECI</vt:lpstr>
      <vt:lpstr>UDZIAŁ W AKCJACH CHARYTATYWNYCH </vt:lpstr>
      <vt:lpstr>Prezentacja programu PowerPoint</vt:lpstr>
      <vt:lpstr>Prezentacja programu PowerPoint</vt:lpstr>
      <vt:lpstr>  PROJEKT „RAZEM W PRZEDSZKOLU”  W RAMACH PROGRAMU OPERACYJNEGO KAPITAŁ LUDZKI  WSPÓŁFINANSOWANY ZE ŚRODKÓW  EUROPEJSKIEGO FUNDUSZU SPOŁECZNEGO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PROGRAMY WŁASNE  REALIZOWANE W PRZEDSZKOLU </vt:lpstr>
      <vt:lpstr>Prezentacja programu PowerPoint</vt:lpstr>
      <vt:lpstr>EDUKACJA PRZEDSZKOLAKÓW W ZAKRESIE PRZESTRZEGANIA BEZPIECZNYCH ZACHOWAŃ </vt:lpstr>
      <vt:lpstr>SPOTKANIA PRZEDSZKOLAKÓW Z POLICJANTEM </vt:lpstr>
      <vt:lpstr>   WYCIECZKI PRZEDSZKOLAKÓW  NA KOMENDĘ POLICJI    </vt:lpstr>
      <vt:lpstr>  PRZEDSZKOLAKI  W PAŃSTWOWEJ  STRAŻY POŻARNEJ </vt:lpstr>
      <vt:lpstr>  SPOTKANIA PRZEDSZKOLAKÓW Z ŻOŁNIERZAMI </vt:lpstr>
      <vt:lpstr>  UDZIAŁ PRZEDSZKOLAKÓW W TEATRZYKACH W WYKONANIU PROFESJONALNYCH ARTYSTÓW, PORUSZAJĄCYCH TEMATYKĘ  PODSTAWOWYCH ZASAD BEZPIECZEŃSTWA </vt:lpstr>
      <vt:lpstr>Prezentacja programu PowerPoint</vt:lpstr>
      <vt:lpstr> SPACERY EDUKACYJNE – PRAKTYCZNA  NAUKA BEZPIECZNEGO PORUSZANIA SIĘ  PRZEDSZKOLAKÓW PO ULICACH MIASTA </vt:lpstr>
      <vt:lpstr>ZAJĘCIA DLA DZIECI I RODZICÓW  DOTYCZĄCE BEZPIECZEŃSTWA </vt:lpstr>
      <vt:lpstr>„ AUTOCHODZIK ” </vt:lpstr>
      <vt:lpstr>Prezentacja programu PowerPoint</vt:lpstr>
      <vt:lpstr>WIZJA  PRZEDSZKOLA </vt:lpstr>
      <vt:lpstr>  WSPÓŁPRACA Z INSTYTUCJAMI  UKIERUNKOWANYMI NA WSZECHSTRONNY  ROZWÓJ INTELEKTUALNY  I POZNAWCZY PRZEDSZKOLAKÓW </vt:lpstr>
      <vt:lpstr> UDZIAŁ W LEKCJACH W MUZEUM ZIEMI KOCIEWSKIEJ </vt:lpstr>
      <vt:lpstr> EDUKACJA MORSKA  W AKWARIUM GDYŃSKIM </vt:lpstr>
      <vt:lpstr> WYJAZD DO GDAŃSKIEGO PARKU  NAUKOWO – TECHNOLOGICZNEGO </vt:lpstr>
      <vt:lpstr>  CENTRUM INTERAKTYWNEJ  NAUKI I ZABAWY Z GDYNI  Z WIZYTĄ W PRZEDSZKOLU </vt:lpstr>
      <vt:lpstr> PRZEDSZKOLACY W TEATRZE MINIATURA </vt:lpstr>
      <vt:lpstr>SPOTKANIA Z KAPELĄ KOCIEWSKĄ </vt:lpstr>
      <vt:lpstr>   SPOTKANIA  Z MUZYKĄ POWAŻNĄ  </vt:lpstr>
      <vt:lpstr> WSPÓŁPRACA Z PRZEDSZKOLAMI </vt:lpstr>
      <vt:lpstr> MIEJSKIE PRZEDSZKOLE PUBLICZNE NR 2  WYSTAWA TWÓRCZOŚCI  PLASTYCZNEJ DZIECI </vt:lpstr>
      <vt:lpstr>Prezentacja programu PowerPoint</vt:lpstr>
      <vt:lpstr>Prezentacja programu PowerPoint</vt:lpstr>
      <vt:lpstr> SAMORZĄDOWE  PRZEDSZKOLE PUBLICZNE  W OSIECZNEJ </vt:lpstr>
      <vt:lpstr>WSPÓŁPRACA PRZEDSZKOLA ZE STAROGARDZKIMI SZKOŁAMI</vt:lpstr>
      <vt:lpstr> WSPÓŁPRACA  Z PUBLICZNĄ  SZKOŁĄ PODSTAWOWĄ NR 2 </vt:lpstr>
      <vt:lpstr>Prezentacja programu PowerPoint</vt:lpstr>
      <vt:lpstr> WSPÓŁPRACA  Z PUBLICZNĄ  SZKOŁĄ PODSTAWOWĄ NR 4   </vt:lpstr>
      <vt:lpstr>Prezentacja programu PowerPoint</vt:lpstr>
      <vt:lpstr>Prezentacja programu PowerPoint</vt:lpstr>
      <vt:lpstr>WSPÓŁPRACA Z PUBLICZNYM GIMNAZJUM NR 1</vt:lpstr>
      <vt:lpstr>WSPÓŁPRACA  Z  PAŃSTWOWĄ  SZKOŁĄ MUZYCZNĄ </vt:lpstr>
      <vt:lpstr> SYLWETKA NASZEGO ABSOLWENTA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KADRA PEDAGOGICZNA MIEJSKIEGO  PRZEDSZKOLA  PUBLICZNEGO NR 4  </vt:lpstr>
      <vt:lpstr> PREZYDIUM RADY RODZICÓW  W ROKU SZKOLNYM 2013/2014 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III edycja konkursu „Mam 6 lat”</dc:title>
  <dc:creator>user</dc:creator>
  <cp:lastModifiedBy>user</cp:lastModifiedBy>
  <cp:revision>373</cp:revision>
  <dcterms:created xsi:type="dcterms:W3CDTF">2014-01-06T09:52:40Z</dcterms:created>
  <dcterms:modified xsi:type="dcterms:W3CDTF">2014-02-06T12:58:22Z</dcterms:modified>
</cp:coreProperties>
</file>